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Canva Sans Bold" panose="020B0604020202020204" charset="0"/>
      <p:regular r:id="rId34"/>
    </p:embeddedFont>
    <p:embeddedFont>
      <p:font typeface="Cerebri" panose="020B0604020202020204" charset="0"/>
      <p:regular r:id="rId35"/>
    </p:embeddedFont>
    <p:embeddedFont>
      <p:font typeface="Cerebri Bold" panose="020B0604020202020204" charset="0"/>
      <p:regular r:id="rId36"/>
    </p:embeddedFont>
    <p:embeddedFont>
      <p:font typeface="Cerebri Bold Italics" panose="020B0604020202020204" charset="0"/>
      <p:regular r:id="rId37"/>
    </p:embeddedFont>
    <p:embeddedFont>
      <p:font typeface="Cerebri Heavy" panose="020B0604020202020204" charset="0"/>
      <p:regular r:id="rId38"/>
    </p:embeddedFont>
    <p:embeddedFont>
      <p:font typeface="Cerebri Heavy Italics" panose="020B0604020202020204" charset="0"/>
      <p:regular r:id="rId39"/>
    </p:embeddedFont>
    <p:embeddedFont>
      <p:font typeface="Cerebri Italics" panose="020B0604020202020204" charset="0"/>
      <p:regular r:id="rId40"/>
    </p:embeddedFont>
    <p:embeddedFont>
      <p:font typeface="Glacial Indifference" panose="020B0604020202020204" charset="0"/>
      <p:regular r:id="rId41"/>
    </p:embeddedFont>
    <p:embeddedFont>
      <p:font typeface="Glacial Indifference Bold" panose="020B0604020202020204" charset="0"/>
      <p:regular r:id="rId42"/>
    </p:embeddedFont>
    <p:embeddedFont>
      <p:font typeface="League Spartan" panose="020B0604020202020204" charset="0"/>
      <p:regular r:id="rId43"/>
    </p:embeddedFont>
    <p:embeddedFont>
      <p:font typeface="Univers" panose="020B0503020202020204" pitchFamily="34" charset="0"/>
      <p:regular r:id="rId44"/>
    </p:embeddedFont>
    <p:embeddedFont>
      <p:font typeface="Univers Bold" panose="020B0703030502020204" charset="0"/>
      <p:regular r:id="rId45"/>
    </p:embeddedFont>
    <p:embeddedFont>
      <p:font typeface="Univers Bold Italics" panose="020B0604020202020204" charset="0"/>
      <p:regular r:id="rId46"/>
    </p:embeddedFont>
    <p:embeddedFont>
      <p:font typeface="Univers Italics" panose="020B060402020202020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3.svg"/><Relationship Id="rId7"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2.svg"/><Relationship Id="rId10" Type="http://schemas.openxmlformats.org/officeDocument/2006/relationships/image" Target="../media/image10.svg"/><Relationship Id="rId4" Type="http://schemas.openxmlformats.org/officeDocument/2006/relationships/image" Target="../media/image1.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18" Type="http://schemas.openxmlformats.org/officeDocument/2006/relationships/image" Target="../media/image51.pn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image" Target="../media/image35.png"/><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5" Type="http://schemas.openxmlformats.org/officeDocument/2006/relationships/image" Target="../media/image48.svg"/><Relationship Id="rId10" Type="http://schemas.openxmlformats.org/officeDocument/2006/relationships/image" Target="../media/image43.png"/><Relationship Id="rId19" Type="http://schemas.openxmlformats.org/officeDocument/2006/relationships/image" Target="../media/image52.sv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8.svg"/><Relationship Id="rId7" Type="http://schemas.openxmlformats.org/officeDocument/2006/relationships/image" Target="../media/image56.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svg"/><Relationship Id="rId7"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hyperlink" Target="https://ukinstitute.org/journals/1/makein/article/view/32/33"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hyperlink" Target="https://ukinstitute.org/journals/1/makein/article/view/32/33"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54400" y="5969179"/>
            <a:ext cx="2974037" cy="3038607"/>
          </a:xfrm>
          <a:custGeom>
            <a:avLst/>
            <a:gdLst/>
            <a:ahLst/>
            <a:cxnLst/>
            <a:rect l="l" t="t" r="r" b="b"/>
            <a:pathLst>
              <a:path w="2974037" h="3038607">
                <a:moveTo>
                  <a:pt x="0" y="0"/>
                </a:moveTo>
                <a:lnTo>
                  <a:pt x="2974037" y="0"/>
                </a:lnTo>
                <a:lnTo>
                  <a:pt x="2974037" y="3038607"/>
                </a:lnTo>
                <a:lnTo>
                  <a:pt x="0" y="3038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050350">
            <a:off x="-662025" y="8264522"/>
            <a:ext cx="3570582" cy="3561656"/>
          </a:xfrm>
          <a:custGeom>
            <a:avLst/>
            <a:gdLst/>
            <a:ahLst/>
            <a:cxnLst/>
            <a:rect l="l" t="t" r="r" b="b"/>
            <a:pathLst>
              <a:path w="3570582" h="3561656">
                <a:moveTo>
                  <a:pt x="0" y="0"/>
                </a:moveTo>
                <a:lnTo>
                  <a:pt x="3570582" y="0"/>
                </a:lnTo>
                <a:lnTo>
                  <a:pt x="3570582" y="3561655"/>
                </a:lnTo>
                <a:lnTo>
                  <a:pt x="0" y="35616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700000">
            <a:off x="6634501" y="-1641944"/>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380948" y="2678031"/>
            <a:ext cx="8550957" cy="3676650"/>
          </a:xfrm>
          <a:prstGeom prst="rect">
            <a:avLst/>
          </a:prstGeom>
        </p:spPr>
        <p:txBody>
          <a:bodyPr lIns="0" tIns="0" rIns="0" bIns="0" rtlCol="0" anchor="t">
            <a:spAutoFit/>
          </a:bodyPr>
          <a:lstStyle/>
          <a:p>
            <a:pPr algn="l">
              <a:lnSpc>
                <a:spcPts val="7125"/>
              </a:lnSpc>
            </a:pPr>
            <a:r>
              <a:rPr lang="en-US" sz="7500" b="1" spc="-434">
                <a:solidFill>
                  <a:srgbClr val="0F0707"/>
                </a:solidFill>
                <a:latin typeface="Cerebri Heavy"/>
                <a:ea typeface="Cerebri Heavy"/>
                <a:cs typeface="Cerebri Heavy"/>
                <a:sym typeface="Cerebri Heavy"/>
              </a:rPr>
              <a:t>Pemodelan Klasifikasi Penyakit Alzheimer</a:t>
            </a:r>
          </a:p>
          <a:p>
            <a:pPr algn="l">
              <a:lnSpc>
                <a:spcPts val="7125"/>
              </a:lnSpc>
            </a:pPr>
            <a:endParaRPr lang="en-US" sz="7500" b="1" spc="-434">
              <a:solidFill>
                <a:srgbClr val="0F0707"/>
              </a:solidFill>
              <a:latin typeface="Cerebri Heavy"/>
              <a:ea typeface="Cerebri Heavy"/>
              <a:cs typeface="Cerebri Heavy"/>
              <a:sym typeface="Cerebri Heavy"/>
            </a:endParaRPr>
          </a:p>
        </p:txBody>
      </p:sp>
      <p:sp>
        <p:nvSpPr>
          <p:cNvPr id="6" name="TextBox 6"/>
          <p:cNvSpPr txBox="1"/>
          <p:nvPr/>
        </p:nvSpPr>
        <p:spPr>
          <a:xfrm>
            <a:off x="1028700" y="1035319"/>
            <a:ext cx="3368267" cy="372811"/>
          </a:xfrm>
          <a:prstGeom prst="rect">
            <a:avLst/>
          </a:prstGeom>
        </p:spPr>
        <p:txBody>
          <a:bodyPr lIns="0" tIns="0" rIns="0" bIns="0" rtlCol="0" anchor="t">
            <a:spAutoFit/>
          </a:bodyPr>
          <a:lstStyle/>
          <a:p>
            <a:pPr algn="l">
              <a:lnSpc>
                <a:spcPts val="3080"/>
              </a:lnSpc>
              <a:spcBef>
                <a:spcPct val="0"/>
              </a:spcBef>
            </a:pPr>
            <a:r>
              <a:rPr lang="en-US" sz="2200" b="1" spc="-44">
                <a:solidFill>
                  <a:srgbClr val="8C52FF"/>
                </a:solidFill>
                <a:latin typeface="Cerebri Bold"/>
                <a:ea typeface="Cerebri Bold"/>
                <a:cs typeface="Cerebri Bold"/>
                <a:sym typeface="Cerebri Bold"/>
              </a:rPr>
              <a:t>STUDIO SHODWE</a:t>
            </a:r>
          </a:p>
        </p:txBody>
      </p:sp>
      <p:sp>
        <p:nvSpPr>
          <p:cNvPr id="7" name="TextBox 7"/>
          <p:cNvSpPr txBox="1"/>
          <p:nvPr/>
        </p:nvSpPr>
        <p:spPr>
          <a:xfrm>
            <a:off x="1475513" y="6225866"/>
            <a:ext cx="6544645" cy="549582"/>
          </a:xfrm>
          <a:prstGeom prst="rect">
            <a:avLst/>
          </a:prstGeom>
        </p:spPr>
        <p:txBody>
          <a:bodyPr lIns="0" tIns="0" rIns="0" bIns="0" rtlCol="0" anchor="t">
            <a:spAutoFit/>
          </a:bodyPr>
          <a:lstStyle/>
          <a:p>
            <a:pPr algn="l">
              <a:lnSpc>
                <a:spcPts val="4235"/>
              </a:lnSpc>
            </a:pPr>
            <a:r>
              <a:rPr lang="en-US" sz="3885" b="1" spc="-112">
                <a:solidFill>
                  <a:srgbClr val="8C52FF"/>
                </a:solidFill>
                <a:latin typeface="Cerebri Bold"/>
                <a:ea typeface="Cerebri Bold"/>
                <a:cs typeface="Cerebri Bold"/>
                <a:sym typeface="Cerebri Bold"/>
              </a:rPr>
              <a:t>Tri Indah Wahyuningsi</a:t>
            </a:r>
          </a:p>
        </p:txBody>
      </p:sp>
      <p:sp>
        <p:nvSpPr>
          <p:cNvPr id="8" name="TextBox 8"/>
          <p:cNvSpPr txBox="1"/>
          <p:nvPr/>
        </p:nvSpPr>
        <p:spPr>
          <a:xfrm>
            <a:off x="13501269" y="981075"/>
            <a:ext cx="3758031" cy="421994"/>
          </a:xfrm>
          <a:prstGeom prst="rect">
            <a:avLst/>
          </a:prstGeom>
        </p:spPr>
        <p:txBody>
          <a:bodyPr lIns="0" tIns="0" rIns="0" bIns="0" rtlCol="0" anchor="t">
            <a:spAutoFit/>
          </a:bodyPr>
          <a:lstStyle/>
          <a:p>
            <a:pPr algn="r">
              <a:lnSpc>
                <a:spcPts val="3515"/>
              </a:lnSpc>
              <a:spcBef>
                <a:spcPct val="0"/>
              </a:spcBef>
            </a:pPr>
            <a:r>
              <a:rPr lang="en-US" sz="2511" b="1">
                <a:solidFill>
                  <a:srgbClr val="8C52FF"/>
                </a:solidFill>
                <a:latin typeface="Cerebri Bold"/>
                <a:ea typeface="Cerebri Bold"/>
                <a:cs typeface="Cerebri Bold"/>
                <a:sym typeface="Cerebri Bold"/>
              </a:rPr>
              <a:t>Final Project</a:t>
            </a:r>
          </a:p>
        </p:txBody>
      </p:sp>
      <p:grpSp>
        <p:nvGrpSpPr>
          <p:cNvPr id="9" name="Group 9"/>
          <p:cNvGrpSpPr/>
          <p:nvPr/>
        </p:nvGrpSpPr>
        <p:grpSpPr>
          <a:xfrm>
            <a:off x="9837571" y="1479802"/>
            <a:ext cx="7327395" cy="732739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4364" t="-2874" r="-42853" b="-2068"/>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9F2"/>
        </a:solidFill>
        <a:effectLst/>
      </p:bgPr>
    </p:bg>
    <p:spTree>
      <p:nvGrpSpPr>
        <p:cNvPr id="1" name=""/>
        <p:cNvGrpSpPr/>
        <p:nvPr/>
      </p:nvGrpSpPr>
      <p:grpSpPr>
        <a:xfrm>
          <a:off x="0" y="0"/>
          <a:ext cx="0" cy="0"/>
          <a:chOff x="0" y="0"/>
          <a:chExt cx="0" cy="0"/>
        </a:xfrm>
      </p:grpSpPr>
      <p:sp>
        <p:nvSpPr>
          <p:cNvPr id="2" name="Freeform 2"/>
          <p:cNvSpPr/>
          <p:nvPr/>
        </p:nvSpPr>
        <p:spPr>
          <a:xfrm>
            <a:off x="-1487018" y="-576027"/>
            <a:ext cx="2974037" cy="3038607"/>
          </a:xfrm>
          <a:custGeom>
            <a:avLst/>
            <a:gdLst/>
            <a:ahLst/>
            <a:cxnLst/>
            <a:rect l="l" t="t" r="r" b="b"/>
            <a:pathLst>
              <a:path w="2974037" h="3038607">
                <a:moveTo>
                  <a:pt x="0" y="0"/>
                </a:moveTo>
                <a:lnTo>
                  <a:pt x="2974036" y="0"/>
                </a:lnTo>
                <a:lnTo>
                  <a:pt x="2974036" y="3038607"/>
                </a:lnTo>
                <a:lnTo>
                  <a:pt x="0" y="3038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050350">
            <a:off x="-757685" y="8506172"/>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700000">
            <a:off x="14781831" y="-1780828"/>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631843" y="1950900"/>
            <a:ext cx="8512157" cy="7536888"/>
            <a:chOff x="0" y="0"/>
            <a:chExt cx="812800" cy="719674"/>
          </a:xfrm>
        </p:grpSpPr>
        <p:sp>
          <p:nvSpPr>
            <p:cNvPr id="6" name="Freeform 6"/>
            <p:cNvSpPr/>
            <p:nvPr/>
          </p:nvSpPr>
          <p:spPr>
            <a:xfrm>
              <a:off x="0" y="0"/>
              <a:ext cx="812800" cy="719674"/>
            </a:xfrm>
            <a:custGeom>
              <a:avLst/>
              <a:gdLst/>
              <a:ahLst/>
              <a:cxnLst/>
              <a:rect l="l" t="t" r="r" b="b"/>
              <a:pathLst>
                <a:path w="812800" h="719674">
                  <a:moveTo>
                    <a:pt x="20919" y="0"/>
                  </a:moveTo>
                  <a:lnTo>
                    <a:pt x="791881" y="0"/>
                  </a:lnTo>
                  <a:cubicBezTo>
                    <a:pt x="797429" y="0"/>
                    <a:pt x="802750" y="2204"/>
                    <a:pt x="806673" y="6127"/>
                  </a:cubicBezTo>
                  <a:cubicBezTo>
                    <a:pt x="810596" y="10050"/>
                    <a:pt x="812800" y="15371"/>
                    <a:pt x="812800" y="20919"/>
                  </a:cubicBezTo>
                  <a:lnTo>
                    <a:pt x="812800" y="698756"/>
                  </a:lnTo>
                  <a:cubicBezTo>
                    <a:pt x="812800" y="710309"/>
                    <a:pt x="803434" y="719674"/>
                    <a:pt x="791881" y="719674"/>
                  </a:cubicBezTo>
                  <a:lnTo>
                    <a:pt x="20919" y="719674"/>
                  </a:lnTo>
                  <a:cubicBezTo>
                    <a:pt x="15371" y="719674"/>
                    <a:pt x="10050" y="717471"/>
                    <a:pt x="6127" y="713548"/>
                  </a:cubicBezTo>
                  <a:cubicBezTo>
                    <a:pt x="2204" y="709624"/>
                    <a:pt x="0" y="704304"/>
                    <a:pt x="0" y="698756"/>
                  </a:cubicBezTo>
                  <a:lnTo>
                    <a:pt x="0" y="20919"/>
                  </a:lnTo>
                  <a:cubicBezTo>
                    <a:pt x="0" y="15371"/>
                    <a:pt x="2204" y="10050"/>
                    <a:pt x="6127" y="6127"/>
                  </a:cubicBezTo>
                  <a:cubicBezTo>
                    <a:pt x="10050" y="2204"/>
                    <a:pt x="15371" y="0"/>
                    <a:pt x="20919" y="0"/>
                  </a:cubicBezTo>
                  <a:close/>
                </a:path>
              </a:pathLst>
            </a:custGeom>
            <a:blipFill>
              <a:blip r:embed="rId6"/>
              <a:stretch>
                <a:fillRect t="-6110" b="-101118"/>
              </a:stretch>
            </a:blipFill>
          </p:spPr>
        </p:sp>
      </p:grpSp>
      <p:grpSp>
        <p:nvGrpSpPr>
          <p:cNvPr id="7" name="Group 7"/>
          <p:cNvGrpSpPr/>
          <p:nvPr/>
        </p:nvGrpSpPr>
        <p:grpSpPr>
          <a:xfrm>
            <a:off x="9452257" y="1950900"/>
            <a:ext cx="8512157" cy="7536888"/>
            <a:chOff x="0" y="0"/>
            <a:chExt cx="812800" cy="719674"/>
          </a:xfrm>
        </p:grpSpPr>
        <p:sp>
          <p:nvSpPr>
            <p:cNvPr id="8" name="Freeform 8"/>
            <p:cNvSpPr/>
            <p:nvPr/>
          </p:nvSpPr>
          <p:spPr>
            <a:xfrm>
              <a:off x="0" y="0"/>
              <a:ext cx="812800" cy="719674"/>
            </a:xfrm>
            <a:custGeom>
              <a:avLst/>
              <a:gdLst/>
              <a:ahLst/>
              <a:cxnLst/>
              <a:rect l="l" t="t" r="r" b="b"/>
              <a:pathLst>
                <a:path w="812800" h="719674">
                  <a:moveTo>
                    <a:pt x="20919" y="0"/>
                  </a:moveTo>
                  <a:lnTo>
                    <a:pt x="791881" y="0"/>
                  </a:lnTo>
                  <a:cubicBezTo>
                    <a:pt x="797429" y="0"/>
                    <a:pt x="802750" y="2204"/>
                    <a:pt x="806673" y="6127"/>
                  </a:cubicBezTo>
                  <a:cubicBezTo>
                    <a:pt x="810596" y="10050"/>
                    <a:pt x="812800" y="15371"/>
                    <a:pt x="812800" y="20919"/>
                  </a:cubicBezTo>
                  <a:lnTo>
                    <a:pt x="812800" y="698756"/>
                  </a:lnTo>
                  <a:cubicBezTo>
                    <a:pt x="812800" y="710309"/>
                    <a:pt x="803434" y="719674"/>
                    <a:pt x="791881" y="719674"/>
                  </a:cubicBezTo>
                  <a:lnTo>
                    <a:pt x="20919" y="719674"/>
                  </a:lnTo>
                  <a:cubicBezTo>
                    <a:pt x="15371" y="719674"/>
                    <a:pt x="10050" y="717471"/>
                    <a:pt x="6127" y="713548"/>
                  </a:cubicBezTo>
                  <a:cubicBezTo>
                    <a:pt x="2204" y="709624"/>
                    <a:pt x="0" y="704304"/>
                    <a:pt x="0" y="698756"/>
                  </a:cubicBezTo>
                  <a:lnTo>
                    <a:pt x="0" y="20919"/>
                  </a:lnTo>
                  <a:cubicBezTo>
                    <a:pt x="0" y="15371"/>
                    <a:pt x="2204" y="10050"/>
                    <a:pt x="6127" y="6127"/>
                  </a:cubicBezTo>
                  <a:cubicBezTo>
                    <a:pt x="10050" y="2204"/>
                    <a:pt x="15371" y="0"/>
                    <a:pt x="20919" y="0"/>
                  </a:cubicBezTo>
                  <a:close/>
                </a:path>
              </a:pathLst>
            </a:custGeom>
            <a:blipFill>
              <a:blip r:embed="rId6"/>
              <a:stretch>
                <a:fillRect t="-106208" b="-1020"/>
              </a:stretch>
            </a:blipFill>
          </p:spPr>
        </p:sp>
      </p:grpSp>
      <p:sp>
        <p:nvSpPr>
          <p:cNvPr id="9" name="TextBox 9"/>
          <p:cNvSpPr txBox="1"/>
          <p:nvPr/>
        </p:nvSpPr>
        <p:spPr>
          <a:xfrm>
            <a:off x="4507702" y="389896"/>
            <a:ext cx="9425964" cy="1221062"/>
          </a:xfrm>
          <a:prstGeom prst="rect">
            <a:avLst/>
          </a:prstGeom>
        </p:spPr>
        <p:txBody>
          <a:bodyPr lIns="0" tIns="0" rIns="0" bIns="0" rtlCol="0" anchor="t">
            <a:spAutoFit/>
          </a:bodyPr>
          <a:lstStyle/>
          <a:p>
            <a:pPr algn="l">
              <a:lnSpc>
                <a:spcPts val="9380"/>
              </a:lnSpc>
            </a:pPr>
            <a:r>
              <a:rPr lang="en-US" sz="8766" b="1" spc="-447">
                <a:solidFill>
                  <a:srgbClr val="8326FA"/>
                </a:solidFill>
                <a:latin typeface="Cerebri Heavy"/>
                <a:ea typeface="Cerebri Heavy"/>
                <a:cs typeface="Cerebri Heavy"/>
                <a:sym typeface="Cerebri Heavy"/>
              </a:rPr>
              <a:t>Distribusi Data</a:t>
            </a:r>
          </a:p>
        </p:txBody>
      </p:sp>
      <p:sp>
        <p:nvSpPr>
          <p:cNvPr id="10" name="TextBox 10"/>
          <p:cNvSpPr txBox="1"/>
          <p:nvPr/>
        </p:nvSpPr>
        <p:spPr>
          <a:xfrm>
            <a:off x="1027606" y="905177"/>
            <a:ext cx="3368267" cy="372745"/>
          </a:xfrm>
          <a:prstGeom prst="rect">
            <a:avLst/>
          </a:prstGeom>
        </p:spPr>
        <p:txBody>
          <a:bodyPr lIns="0" tIns="0" rIns="0" bIns="0" rtlCol="0" anchor="t">
            <a:spAutoFit/>
          </a:bodyPr>
          <a:lstStyle/>
          <a:p>
            <a:pPr algn="l">
              <a:lnSpc>
                <a:spcPts val="3080"/>
              </a:lnSpc>
              <a:spcBef>
                <a:spcPct val="0"/>
              </a:spcBef>
            </a:pPr>
            <a:r>
              <a:rPr lang="en-US" sz="2200" b="1" spc="-44">
                <a:solidFill>
                  <a:srgbClr val="0F0707"/>
                </a:solidFill>
                <a:latin typeface="Cerebri Bold"/>
                <a:ea typeface="Cerebri Bold"/>
                <a:cs typeface="Cerebri Bold"/>
                <a:sym typeface="Cerebri Bold"/>
              </a:rPr>
              <a:t>STUDIO SHODWE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9F2"/>
        </a:solidFill>
        <a:effectLst/>
      </p:bgPr>
    </p:bg>
    <p:spTree>
      <p:nvGrpSpPr>
        <p:cNvPr id="1" name=""/>
        <p:cNvGrpSpPr/>
        <p:nvPr/>
      </p:nvGrpSpPr>
      <p:grpSpPr>
        <a:xfrm>
          <a:off x="0" y="0"/>
          <a:ext cx="0" cy="0"/>
          <a:chOff x="0" y="0"/>
          <a:chExt cx="0" cy="0"/>
        </a:xfrm>
      </p:grpSpPr>
      <p:sp>
        <p:nvSpPr>
          <p:cNvPr id="2" name="Freeform 2"/>
          <p:cNvSpPr/>
          <p:nvPr/>
        </p:nvSpPr>
        <p:spPr>
          <a:xfrm>
            <a:off x="-1487018" y="-576027"/>
            <a:ext cx="2974037" cy="3038607"/>
          </a:xfrm>
          <a:custGeom>
            <a:avLst/>
            <a:gdLst/>
            <a:ahLst/>
            <a:cxnLst/>
            <a:rect l="l" t="t" r="r" b="b"/>
            <a:pathLst>
              <a:path w="2974037" h="3038607">
                <a:moveTo>
                  <a:pt x="0" y="0"/>
                </a:moveTo>
                <a:lnTo>
                  <a:pt x="2974036" y="0"/>
                </a:lnTo>
                <a:lnTo>
                  <a:pt x="2974036" y="3038607"/>
                </a:lnTo>
                <a:lnTo>
                  <a:pt x="0" y="3038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050350">
            <a:off x="-757685" y="8506172"/>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700000">
            <a:off x="14781831" y="-1780828"/>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27606" y="1743294"/>
            <a:ext cx="16231694" cy="8115847"/>
          </a:xfrm>
          <a:custGeom>
            <a:avLst/>
            <a:gdLst/>
            <a:ahLst/>
            <a:cxnLst/>
            <a:rect l="l" t="t" r="r" b="b"/>
            <a:pathLst>
              <a:path w="16231694" h="8115847">
                <a:moveTo>
                  <a:pt x="0" y="0"/>
                </a:moveTo>
                <a:lnTo>
                  <a:pt x="16231694" y="0"/>
                </a:lnTo>
                <a:lnTo>
                  <a:pt x="16231694" y="8115847"/>
                </a:lnTo>
                <a:lnTo>
                  <a:pt x="0" y="8115847"/>
                </a:lnTo>
                <a:lnTo>
                  <a:pt x="0" y="0"/>
                </a:lnTo>
                <a:close/>
              </a:path>
            </a:pathLst>
          </a:custGeom>
          <a:blipFill>
            <a:blip r:embed="rId6"/>
            <a:stretch>
              <a:fillRect/>
            </a:stretch>
          </a:blipFill>
        </p:spPr>
      </p:sp>
      <p:sp>
        <p:nvSpPr>
          <p:cNvPr id="6" name="TextBox 6"/>
          <p:cNvSpPr txBox="1"/>
          <p:nvPr/>
        </p:nvSpPr>
        <p:spPr>
          <a:xfrm>
            <a:off x="5033473" y="445436"/>
            <a:ext cx="8374423" cy="832485"/>
          </a:xfrm>
          <a:prstGeom prst="rect">
            <a:avLst/>
          </a:prstGeom>
        </p:spPr>
        <p:txBody>
          <a:bodyPr lIns="0" tIns="0" rIns="0" bIns="0" rtlCol="0" anchor="t">
            <a:spAutoFit/>
          </a:bodyPr>
          <a:lstStyle/>
          <a:p>
            <a:pPr algn="l">
              <a:lnSpc>
                <a:spcPts val="6420"/>
              </a:lnSpc>
            </a:pPr>
            <a:r>
              <a:rPr lang="en-US" sz="6000" b="1" spc="-306">
                <a:solidFill>
                  <a:srgbClr val="8326FA"/>
                </a:solidFill>
                <a:latin typeface="Cerebri Heavy"/>
                <a:ea typeface="Cerebri Heavy"/>
                <a:cs typeface="Cerebri Heavy"/>
                <a:sym typeface="Cerebri Heavy"/>
              </a:rPr>
              <a:t>Korelasi antara Variabel </a:t>
            </a:r>
          </a:p>
        </p:txBody>
      </p:sp>
      <p:sp>
        <p:nvSpPr>
          <p:cNvPr id="7" name="TextBox 7"/>
          <p:cNvSpPr txBox="1"/>
          <p:nvPr/>
        </p:nvSpPr>
        <p:spPr>
          <a:xfrm>
            <a:off x="1027606" y="905177"/>
            <a:ext cx="3368267" cy="372745"/>
          </a:xfrm>
          <a:prstGeom prst="rect">
            <a:avLst/>
          </a:prstGeom>
        </p:spPr>
        <p:txBody>
          <a:bodyPr lIns="0" tIns="0" rIns="0" bIns="0" rtlCol="0" anchor="t">
            <a:spAutoFit/>
          </a:bodyPr>
          <a:lstStyle/>
          <a:p>
            <a:pPr algn="l">
              <a:lnSpc>
                <a:spcPts val="3080"/>
              </a:lnSpc>
              <a:spcBef>
                <a:spcPct val="0"/>
              </a:spcBef>
            </a:pPr>
            <a:r>
              <a:rPr lang="en-US" sz="2200" b="1" spc="-44">
                <a:solidFill>
                  <a:srgbClr val="0F0707"/>
                </a:solidFill>
                <a:latin typeface="Cerebri Bold"/>
                <a:ea typeface="Cerebri Bold"/>
                <a:cs typeface="Cerebri Bold"/>
                <a:sym typeface="Cerebri Bold"/>
              </a:rPr>
              <a:t>STUDIO SHODWE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46461" y="-286819"/>
            <a:ext cx="2609793" cy="2666455"/>
          </a:xfrm>
          <a:custGeom>
            <a:avLst/>
            <a:gdLst/>
            <a:ahLst/>
            <a:cxnLst/>
            <a:rect l="l" t="t" r="r" b="b"/>
            <a:pathLst>
              <a:path w="2609793" h="2666455">
                <a:moveTo>
                  <a:pt x="0" y="0"/>
                </a:moveTo>
                <a:lnTo>
                  <a:pt x="2609794" y="0"/>
                </a:lnTo>
                <a:lnTo>
                  <a:pt x="2609794" y="2666455"/>
                </a:lnTo>
                <a:lnTo>
                  <a:pt x="0" y="26664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9213962">
            <a:off x="15302951" y="8358556"/>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700000">
            <a:off x="4977706" y="-1922818"/>
            <a:ext cx="3570582" cy="3561656"/>
          </a:xfrm>
          <a:custGeom>
            <a:avLst/>
            <a:gdLst/>
            <a:ahLst/>
            <a:cxnLst/>
            <a:rect l="l" t="t" r="r" b="b"/>
            <a:pathLst>
              <a:path w="3570582" h="3561656">
                <a:moveTo>
                  <a:pt x="0" y="0"/>
                </a:moveTo>
                <a:lnTo>
                  <a:pt x="3570582" y="0"/>
                </a:lnTo>
                <a:lnTo>
                  <a:pt x="3570582" y="3561655"/>
                </a:lnTo>
                <a:lnTo>
                  <a:pt x="0" y="35616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7606" y="905177"/>
            <a:ext cx="3368267" cy="372745"/>
          </a:xfrm>
          <a:prstGeom prst="rect">
            <a:avLst/>
          </a:prstGeom>
        </p:spPr>
        <p:txBody>
          <a:bodyPr lIns="0" tIns="0" rIns="0" bIns="0" rtlCol="0" anchor="t">
            <a:spAutoFit/>
          </a:bodyPr>
          <a:lstStyle/>
          <a:p>
            <a:pPr algn="l">
              <a:lnSpc>
                <a:spcPts val="3080"/>
              </a:lnSpc>
              <a:spcBef>
                <a:spcPct val="0"/>
              </a:spcBef>
            </a:pPr>
            <a:r>
              <a:rPr lang="en-US" sz="2200" b="1" spc="-44">
                <a:solidFill>
                  <a:srgbClr val="0F0707"/>
                </a:solidFill>
                <a:latin typeface="Cerebri Bold"/>
                <a:ea typeface="Cerebri Bold"/>
                <a:cs typeface="Cerebri Bold"/>
                <a:sym typeface="Cerebri Bold"/>
              </a:rPr>
              <a:t>STUDIO SHODWE</a:t>
            </a:r>
          </a:p>
        </p:txBody>
      </p:sp>
      <p:sp>
        <p:nvSpPr>
          <p:cNvPr id="6" name="TextBox 6"/>
          <p:cNvSpPr txBox="1"/>
          <p:nvPr/>
        </p:nvSpPr>
        <p:spPr>
          <a:xfrm>
            <a:off x="1027606" y="1585095"/>
            <a:ext cx="13616341" cy="1236345"/>
          </a:xfrm>
          <a:prstGeom prst="rect">
            <a:avLst/>
          </a:prstGeom>
        </p:spPr>
        <p:txBody>
          <a:bodyPr lIns="0" tIns="0" rIns="0" bIns="0" rtlCol="0" anchor="t">
            <a:spAutoFit/>
          </a:bodyPr>
          <a:lstStyle/>
          <a:p>
            <a:pPr algn="l">
              <a:lnSpc>
                <a:spcPts val="4815"/>
              </a:lnSpc>
            </a:pPr>
            <a:r>
              <a:rPr lang="en-US" sz="4500" b="1" spc="-247">
                <a:solidFill>
                  <a:srgbClr val="8C52FF"/>
                </a:solidFill>
                <a:latin typeface="Cerebri Heavy"/>
                <a:ea typeface="Cerebri Heavy"/>
                <a:cs typeface="Cerebri Heavy"/>
                <a:sym typeface="Cerebri Heavy"/>
              </a:rPr>
              <a:t>Insight :</a:t>
            </a:r>
          </a:p>
          <a:p>
            <a:pPr algn="l">
              <a:lnSpc>
                <a:spcPts val="4815"/>
              </a:lnSpc>
            </a:pPr>
            <a:r>
              <a:rPr lang="en-US" sz="4500" b="1" spc="-247">
                <a:solidFill>
                  <a:srgbClr val="8C52FF"/>
                </a:solidFill>
                <a:latin typeface="Cerebri Heavy"/>
                <a:ea typeface="Cerebri Heavy"/>
                <a:cs typeface="Cerebri Heavy"/>
                <a:sym typeface="Cerebri Heavy"/>
              </a:rPr>
              <a:t>Korelasi antara Variabel</a:t>
            </a:r>
          </a:p>
        </p:txBody>
      </p:sp>
      <p:sp>
        <p:nvSpPr>
          <p:cNvPr id="7" name="TextBox 7"/>
          <p:cNvSpPr txBox="1"/>
          <p:nvPr/>
        </p:nvSpPr>
        <p:spPr>
          <a:xfrm>
            <a:off x="943575" y="3004788"/>
            <a:ext cx="17344425" cy="5850255"/>
          </a:xfrm>
          <a:prstGeom prst="rect">
            <a:avLst/>
          </a:prstGeom>
        </p:spPr>
        <p:txBody>
          <a:bodyPr lIns="0" tIns="0" rIns="0" bIns="0" rtlCol="0" anchor="t">
            <a:spAutoFit/>
          </a:bodyPr>
          <a:lstStyle/>
          <a:p>
            <a:pPr algn="l">
              <a:lnSpc>
                <a:spcPts val="3300"/>
              </a:lnSpc>
            </a:pPr>
            <a:r>
              <a:rPr lang="en-US" sz="2200" spc="-44">
                <a:solidFill>
                  <a:srgbClr val="000000"/>
                </a:solidFill>
                <a:latin typeface="Cerebri"/>
                <a:ea typeface="Cerebri"/>
                <a:cs typeface="Cerebri"/>
                <a:sym typeface="Cerebri"/>
              </a:rPr>
              <a:t>1. MMSE (-0.24) : Menunjukkan korelasi negatif. Artinya, semakin rendah skor Mini-Mental State Examination, semakin tinggi kemungkinan pasien menderita Alzheimer. Secara klinis bahwa Alzheimer menyebabkan penurunan kemampuan kognitif yang terukur melalui skor MMSE.</a:t>
            </a:r>
          </a:p>
          <a:p>
            <a:pPr algn="l">
              <a:lnSpc>
                <a:spcPts val="3300"/>
              </a:lnSpc>
            </a:pPr>
            <a:r>
              <a:rPr lang="en-US" sz="2200" spc="-44">
                <a:solidFill>
                  <a:srgbClr val="000000"/>
                </a:solidFill>
                <a:latin typeface="Cerebri"/>
                <a:ea typeface="Cerebri"/>
                <a:cs typeface="Cerebri"/>
                <a:sym typeface="Cerebri"/>
              </a:rPr>
              <a:t>2. Functional Assessment (-0.36) : Menunjukkan korelasi negatif. Artinya, pasien dengan penilaian fungsional rendah (FunctionalAssessment rendah) memiliki risiko lebih besar terkena Alzheimer.</a:t>
            </a:r>
          </a:p>
          <a:p>
            <a:pPr algn="l">
              <a:lnSpc>
                <a:spcPts val="3300"/>
              </a:lnSpc>
            </a:pPr>
            <a:r>
              <a:rPr lang="en-US" sz="2200" spc="-44">
                <a:solidFill>
                  <a:srgbClr val="000000"/>
                </a:solidFill>
                <a:latin typeface="Cerebri"/>
                <a:ea typeface="Cerebri"/>
                <a:cs typeface="Cerebri"/>
                <a:sym typeface="Cerebri"/>
              </a:rPr>
              <a:t>3. ADL (-0.33) :Menunjukkan korelasi negatif. Artinya, semakin menurun kemampuan pasien dalam menjalankan aktivitas harian, semakin besar kemungkinan mereka memiliki Alzheimer.</a:t>
            </a:r>
          </a:p>
          <a:p>
            <a:pPr algn="l">
              <a:lnSpc>
                <a:spcPts val="3300"/>
              </a:lnSpc>
            </a:pPr>
            <a:r>
              <a:rPr lang="en-US" sz="2200" spc="-44">
                <a:solidFill>
                  <a:srgbClr val="000000"/>
                </a:solidFill>
                <a:latin typeface="Cerebri"/>
                <a:ea typeface="Cerebri"/>
                <a:cs typeface="Cerebri"/>
                <a:sym typeface="Cerebri"/>
              </a:rPr>
              <a:t>4. Memory Complaints (0.31) : Menunjukkan korelasi positif. Artinya, pasien dengan keluhan memori cenderung memiliki diagnosis Alzheimer lebih tinggi. Secara klinis, gejala utama Alzheimer yaitu penurunan daya ingat jangka pendek dan panjang.</a:t>
            </a:r>
          </a:p>
          <a:p>
            <a:pPr algn="l">
              <a:lnSpc>
                <a:spcPts val="3300"/>
              </a:lnSpc>
            </a:pPr>
            <a:r>
              <a:rPr lang="en-US" sz="2200" spc="-44">
                <a:solidFill>
                  <a:srgbClr val="000000"/>
                </a:solidFill>
                <a:latin typeface="Cerebri"/>
                <a:ea typeface="Cerebri"/>
                <a:cs typeface="Cerebri"/>
                <a:sym typeface="Cerebri"/>
              </a:rPr>
              <a:t>5. Behavioral Problems (0.22) : Menunjukkan korelasi positif. Artinya, pasien yang mengalami masalah perilaku memiliki kecenderungan lebih tinggi terhadap diagnosis Alzheimer. Secara klinis, gangguan perilaku seperti mudah marah, cemas, atau perubahan kepribadian sering muncul pada tahap menengah Alzheimer.</a:t>
            </a:r>
          </a:p>
          <a:p>
            <a:pPr algn="l">
              <a:lnSpc>
                <a:spcPts val="3300"/>
              </a:lnSpc>
            </a:pPr>
            <a:r>
              <a:rPr lang="en-US" sz="2200" spc="-44">
                <a:solidFill>
                  <a:srgbClr val="000000"/>
                </a:solidFill>
                <a:latin typeface="Cerebri"/>
                <a:ea typeface="Cerebri"/>
                <a:cs typeface="Cerebri"/>
                <a:sym typeface="Cerebri"/>
              </a:rPr>
              <a:t>6. Age, Gender, BMI, AlcoholConsumption, SleepQuality, CardiovascularDisease, Diabetes, Depression, HeadInjury, Hypertension, dan PhysicalActivity (rentang -0.06 hingga 0.05):  Korelasi yang sangat lemah tersebut menunjukkan bahwa faktor-faktor tersebut tidak memiliki hubungan linear langsung dengan diagnosis Alzheimer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213962">
            <a:off x="15648581" y="8684033"/>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010621" y="-1780828"/>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569378" y="2703097"/>
            <a:ext cx="9618016" cy="3522598"/>
          </a:xfrm>
          <a:custGeom>
            <a:avLst/>
            <a:gdLst/>
            <a:ahLst/>
            <a:cxnLst/>
            <a:rect l="l" t="t" r="r" b="b"/>
            <a:pathLst>
              <a:path w="9618016" h="3522598">
                <a:moveTo>
                  <a:pt x="0" y="0"/>
                </a:moveTo>
                <a:lnTo>
                  <a:pt x="9618016" y="0"/>
                </a:lnTo>
                <a:lnTo>
                  <a:pt x="9618016" y="3522598"/>
                </a:lnTo>
                <a:lnTo>
                  <a:pt x="0" y="3522598"/>
                </a:lnTo>
                <a:lnTo>
                  <a:pt x="0" y="0"/>
                </a:lnTo>
                <a:close/>
              </a:path>
            </a:pathLst>
          </a:custGeom>
          <a:blipFill>
            <a:blip r:embed="rId4"/>
            <a:stretch>
              <a:fillRect/>
            </a:stretch>
          </a:blipFill>
        </p:spPr>
      </p:sp>
      <p:graphicFrame>
        <p:nvGraphicFramePr>
          <p:cNvPr id="5" name="Table 5"/>
          <p:cNvGraphicFramePr>
            <a:graphicFrameLocks noGrp="1"/>
          </p:cNvGraphicFramePr>
          <p:nvPr/>
        </p:nvGraphicFramePr>
        <p:xfrm>
          <a:off x="11002537" y="2668933"/>
          <a:ext cx="6688877" cy="3590925"/>
        </p:xfrm>
        <a:graphic>
          <a:graphicData uri="http://schemas.openxmlformats.org/drawingml/2006/table">
            <a:tbl>
              <a:tblPr/>
              <a:tblGrid>
                <a:gridCol w="1809612">
                  <a:extLst>
                    <a:ext uri="{9D8B030D-6E8A-4147-A177-3AD203B41FA5}">
                      <a16:colId xmlns:a16="http://schemas.microsoft.com/office/drawing/2014/main" val="20000"/>
                    </a:ext>
                  </a:extLst>
                </a:gridCol>
                <a:gridCol w="1628848">
                  <a:extLst>
                    <a:ext uri="{9D8B030D-6E8A-4147-A177-3AD203B41FA5}">
                      <a16:colId xmlns:a16="http://schemas.microsoft.com/office/drawing/2014/main" val="20001"/>
                    </a:ext>
                  </a:extLst>
                </a:gridCol>
                <a:gridCol w="1307489">
                  <a:extLst>
                    <a:ext uri="{9D8B030D-6E8A-4147-A177-3AD203B41FA5}">
                      <a16:colId xmlns:a16="http://schemas.microsoft.com/office/drawing/2014/main" val="20002"/>
                    </a:ext>
                  </a:extLst>
                </a:gridCol>
                <a:gridCol w="1942928">
                  <a:extLst>
                    <a:ext uri="{9D8B030D-6E8A-4147-A177-3AD203B41FA5}">
                      <a16:colId xmlns:a16="http://schemas.microsoft.com/office/drawing/2014/main" val="20003"/>
                    </a:ext>
                  </a:extLst>
                </a:gridCol>
              </a:tblGrid>
              <a:tr h="818307">
                <a:tc>
                  <a:txBody>
                    <a:bodyPr/>
                    <a:lstStyle/>
                    <a:p>
                      <a:pPr algn="ctr">
                        <a:lnSpc>
                          <a:spcPts val="2520"/>
                        </a:lnSpc>
                        <a:defRPr/>
                      </a:pPr>
                      <a:r>
                        <a:rPr lang="en-US" sz="1800" b="1">
                          <a:solidFill>
                            <a:srgbClr val="000000"/>
                          </a:solidFill>
                          <a:latin typeface="Cerebri Bold"/>
                          <a:ea typeface="Cerebri Bold"/>
                          <a:cs typeface="Cerebri Bold"/>
                          <a:sym typeface="Cerebri Bold"/>
                        </a:rPr>
                        <a:t>Variabel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Cerebri Bold"/>
                          <a:ea typeface="Cerebri Bold"/>
                          <a:cs typeface="Cerebri Bold"/>
                          <a:sym typeface="Cerebri Bold"/>
                        </a:rPr>
                        <a:t>T-Statistic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Cerebri Bold"/>
                          <a:ea typeface="Cerebri Bold"/>
                          <a:cs typeface="Cerebri Bold"/>
                          <a:sym typeface="Cerebri Bold"/>
                        </a:rPr>
                        <a:t>P-value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Cerebri Bold"/>
                          <a:ea typeface="Cerebri Bold"/>
                          <a:cs typeface="Cerebri Bold"/>
                          <a:sym typeface="Cerebri Bold"/>
                        </a:rPr>
                        <a:t>Signifikansi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18307">
                <a:tc>
                  <a:txBody>
                    <a:bodyPr/>
                    <a:lstStyle/>
                    <a:p>
                      <a:pPr algn="ctr">
                        <a:lnSpc>
                          <a:spcPts val="2520"/>
                        </a:lnSpc>
                        <a:defRPr/>
                      </a:pPr>
                      <a:r>
                        <a:rPr lang="en-US" sz="1800">
                          <a:solidFill>
                            <a:srgbClr val="000000"/>
                          </a:solidFill>
                          <a:latin typeface="Cerebri"/>
                          <a:ea typeface="Cerebri"/>
                          <a:cs typeface="Cerebri"/>
                          <a:sym typeface="Cerebri"/>
                        </a:rPr>
                        <a:t>MMSE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12.025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Signifikan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18307">
                <a:tc>
                  <a:txBody>
                    <a:bodyPr/>
                    <a:lstStyle/>
                    <a:p>
                      <a:pPr algn="ctr">
                        <a:lnSpc>
                          <a:spcPts val="2520"/>
                        </a:lnSpc>
                        <a:defRPr/>
                      </a:pPr>
                      <a:r>
                        <a:rPr lang="en-US" sz="1800">
                          <a:solidFill>
                            <a:srgbClr val="000000"/>
                          </a:solidFill>
                          <a:latin typeface="Cerebri"/>
                          <a:ea typeface="Cerebri"/>
                          <a:cs typeface="Cerebri"/>
                          <a:sym typeface="Cerebri"/>
                        </a:rPr>
                        <a:t>ADL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16.546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Signifikan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36003">
                <a:tc>
                  <a:txBody>
                    <a:bodyPr/>
                    <a:lstStyle/>
                    <a:p>
                      <a:pPr algn="ctr">
                        <a:lnSpc>
                          <a:spcPts val="2520"/>
                        </a:lnSpc>
                        <a:defRPr/>
                      </a:pPr>
                      <a:r>
                        <a:rPr lang="en-US" sz="1800">
                          <a:solidFill>
                            <a:srgbClr val="000000"/>
                          </a:solidFill>
                          <a:latin typeface="Cerebri"/>
                          <a:ea typeface="Cerebri"/>
                          <a:cs typeface="Cerebri"/>
                          <a:sym typeface="Cerebri"/>
                        </a:rPr>
                        <a:t>Functional Assessment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18.552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Signifikan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6"/>
          <p:cNvSpPr txBox="1"/>
          <p:nvPr/>
        </p:nvSpPr>
        <p:spPr>
          <a:xfrm>
            <a:off x="1105358" y="1113614"/>
            <a:ext cx="16586057" cy="1369239"/>
          </a:xfrm>
          <a:prstGeom prst="rect">
            <a:avLst/>
          </a:prstGeom>
        </p:spPr>
        <p:txBody>
          <a:bodyPr lIns="0" tIns="0" rIns="0" bIns="0" rtlCol="0" anchor="t">
            <a:spAutoFit/>
          </a:bodyPr>
          <a:lstStyle/>
          <a:p>
            <a:pPr algn="just">
              <a:lnSpc>
                <a:spcPts val="3614"/>
              </a:lnSpc>
            </a:pPr>
            <a:r>
              <a:rPr lang="en-US" sz="3378" b="1" spc="-185">
                <a:solidFill>
                  <a:srgbClr val="8C52FF"/>
                </a:solidFill>
                <a:latin typeface="Cerebri Heavy"/>
                <a:ea typeface="Cerebri Heavy"/>
                <a:cs typeface="Cerebri Heavy"/>
                <a:sym typeface="Cerebri Heavy"/>
              </a:rPr>
              <a:t>Apakah rata-rata skor MMSE, Functional Assessment, dan ADL pasien Alzheimer secara signifikan lebih rendah daripada Non-AD?</a:t>
            </a:r>
          </a:p>
          <a:p>
            <a:pPr algn="just">
              <a:lnSpc>
                <a:spcPts val="3614"/>
              </a:lnSpc>
            </a:pPr>
            <a:endParaRPr lang="en-US" sz="3378" b="1" spc="-185">
              <a:solidFill>
                <a:srgbClr val="8C52FF"/>
              </a:solidFill>
              <a:latin typeface="Cerebri Heavy"/>
              <a:ea typeface="Cerebri Heavy"/>
              <a:cs typeface="Cerebri Heavy"/>
              <a:sym typeface="Cerebri Heavy"/>
            </a:endParaRPr>
          </a:p>
        </p:txBody>
      </p:sp>
      <p:sp>
        <p:nvSpPr>
          <p:cNvPr id="7" name="TextBox 7"/>
          <p:cNvSpPr txBox="1"/>
          <p:nvPr/>
        </p:nvSpPr>
        <p:spPr>
          <a:xfrm>
            <a:off x="12168324" y="2148882"/>
            <a:ext cx="4357305" cy="372745"/>
          </a:xfrm>
          <a:prstGeom prst="rect">
            <a:avLst/>
          </a:prstGeom>
        </p:spPr>
        <p:txBody>
          <a:bodyPr lIns="0" tIns="0" rIns="0" bIns="0" rtlCol="0" anchor="t">
            <a:spAutoFit/>
          </a:bodyPr>
          <a:lstStyle/>
          <a:p>
            <a:pPr algn="ctr">
              <a:lnSpc>
                <a:spcPts val="3080"/>
              </a:lnSpc>
              <a:spcBef>
                <a:spcPct val="0"/>
              </a:spcBef>
            </a:pPr>
            <a:r>
              <a:rPr lang="en-US" sz="2200" b="1" spc="-44">
                <a:solidFill>
                  <a:srgbClr val="8C52FF"/>
                </a:solidFill>
                <a:latin typeface="Cerebri Bold"/>
                <a:ea typeface="Cerebri Bold"/>
                <a:cs typeface="Cerebri Bold"/>
                <a:sym typeface="Cerebri Bold"/>
              </a:rPr>
              <a:t>HASIL UJI T-TEST</a:t>
            </a:r>
          </a:p>
        </p:txBody>
      </p:sp>
      <p:sp>
        <p:nvSpPr>
          <p:cNvPr id="8" name="TextBox 8"/>
          <p:cNvSpPr txBox="1"/>
          <p:nvPr/>
        </p:nvSpPr>
        <p:spPr>
          <a:xfrm>
            <a:off x="943575" y="6932930"/>
            <a:ext cx="16315725" cy="2325370"/>
          </a:xfrm>
          <a:prstGeom prst="rect">
            <a:avLst/>
          </a:prstGeom>
        </p:spPr>
        <p:txBody>
          <a:bodyPr lIns="0" tIns="0" rIns="0" bIns="0" rtlCol="0" anchor="t">
            <a:spAutoFit/>
          </a:bodyPr>
          <a:lstStyle/>
          <a:p>
            <a:pPr marL="474981" lvl="1" indent="-237491" algn="just">
              <a:lnSpc>
                <a:spcPts val="3080"/>
              </a:lnSpc>
              <a:buFont typeface="Arial"/>
              <a:buChar char="•"/>
            </a:pPr>
            <a:r>
              <a:rPr lang="en-US" sz="2200" spc="-44">
                <a:solidFill>
                  <a:srgbClr val="000000"/>
                </a:solidFill>
                <a:latin typeface="Cerebri"/>
                <a:ea typeface="Cerebri"/>
                <a:cs typeface="Cerebri"/>
                <a:sym typeface="Cerebri"/>
              </a:rPr>
              <a:t>Rata-rata skor MMSE, Functional Assessment, dan ADL pada pasien Alzheimer secara signifikan lebih rendah dibandingkan pasien Non-AD.</a:t>
            </a:r>
          </a:p>
          <a:p>
            <a:pPr marL="474981" lvl="1" indent="-237491" algn="just">
              <a:lnSpc>
                <a:spcPts val="3080"/>
              </a:lnSpc>
              <a:buFont typeface="Arial"/>
              <a:buChar char="•"/>
            </a:pPr>
            <a:r>
              <a:rPr lang="en-US" sz="2200" spc="-44">
                <a:solidFill>
                  <a:srgbClr val="000000"/>
                </a:solidFill>
                <a:latin typeface="Cerebri"/>
                <a:ea typeface="Cerebri"/>
                <a:cs typeface="Cerebri"/>
                <a:sym typeface="Cerebri"/>
              </a:rPr>
              <a:t>Hal ini menunjukkan bahwa kemampuan kognitif (MMSE), fungsi aktivitas harian (ADL), functional assessment menurun secara nyata pada pasien yang diagnosis Alzheimer.</a:t>
            </a:r>
          </a:p>
          <a:p>
            <a:pPr marL="474981" lvl="1" indent="-237491" algn="just">
              <a:lnSpc>
                <a:spcPts val="3080"/>
              </a:lnSpc>
              <a:buFont typeface="Arial"/>
              <a:buChar char="•"/>
            </a:pPr>
            <a:r>
              <a:rPr lang="en-US" sz="2200" spc="-44">
                <a:solidFill>
                  <a:srgbClr val="000000"/>
                </a:solidFill>
                <a:latin typeface="Cerebri"/>
                <a:ea typeface="Cerebri"/>
                <a:cs typeface="Cerebri"/>
                <a:sym typeface="Cerebri"/>
              </a:rPr>
              <a:t>Perbedaan distribusi pada violin plot juga mendukung hasil ini, dapat dilihat bahwa sebaran skor pasien Alzheimer cenderung bergeser ke nilai yang lebih rendah dibanding Non-AD.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213962">
            <a:off x="15648581" y="8684033"/>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010621" y="-1780828"/>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05358" y="2194469"/>
            <a:ext cx="9714577" cy="4614424"/>
          </a:xfrm>
          <a:custGeom>
            <a:avLst/>
            <a:gdLst/>
            <a:ahLst/>
            <a:cxnLst/>
            <a:rect l="l" t="t" r="r" b="b"/>
            <a:pathLst>
              <a:path w="9714577" h="4614424">
                <a:moveTo>
                  <a:pt x="0" y="0"/>
                </a:moveTo>
                <a:lnTo>
                  <a:pt x="9714577" y="0"/>
                </a:lnTo>
                <a:lnTo>
                  <a:pt x="9714577" y="4614424"/>
                </a:lnTo>
                <a:lnTo>
                  <a:pt x="0" y="4614424"/>
                </a:lnTo>
                <a:lnTo>
                  <a:pt x="0" y="0"/>
                </a:lnTo>
                <a:close/>
              </a:path>
            </a:pathLst>
          </a:custGeom>
          <a:blipFill>
            <a:blip r:embed="rId4"/>
            <a:stretch>
              <a:fillRect/>
            </a:stretch>
          </a:blipFill>
        </p:spPr>
      </p:sp>
      <p:graphicFrame>
        <p:nvGraphicFramePr>
          <p:cNvPr id="5" name="Table 5"/>
          <p:cNvGraphicFramePr>
            <a:graphicFrameLocks noGrp="1"/>
          </p:cNvGraphicFramePr>
          <p:nvPr/>
        </p:nvGraphicFramePr>
        <p:xfrm>
          <a:off x="11058174" y="2405781"/>
          <a:ext cx="6633241" cy="3324425"/>
        </p:xfrm>
        <a:graphic>
          <a:graphicData uri="http://schemas.openxmlformats.org/drawingml/2006/table">
            <a:tbl>
              <a:tblPr/>
              <a:tblGrid>
                <a:gridCol w="1957605">
                  <a:extLst>
                    <a:ext uri="{9D8B030D-6E8A-4147-A177-3AD203B41FA5}">
                      <a16:colId xmlns:a16="http://schemas.microsoft.com/office/drawing/2014/main" val="20000"/>
                    </a:ext>
                  </a:extLst>
                </a:gridCol>
                <a:gridCol w="1570961">
                  <a:extLst>
                    <a:ext uri="{9D8B030D-6E8A-4147-A177-3AD203B41FA5}">
                      <a16:colId xmlns:a16="http://schemas.microsoft.com/office/drawing/2014/main" val="20001"/>
                    </a:ext>
                  </a:extLst>
                </a:gridCol>
                <a:gridCol w="1362565">
                  <a:extLst>
                    <a:ext uri="{9D8B030D-6E8A-4147-A177-3AD203B41FA5}">
                      <a16:colId xmlns:a16="http://schemas.microsoft.com/office/drawing/2014/main" val="20002"/>
                    </a:ext>
                  </a:extLst>
                </a:gridCol>
                <a:gridCol w="1742110">
                  <a:extLst>
                    <a:ext uri="{9D8B030D-6E8A-4147-A177-3AD203B41FA5}">
                      <a16:colId xmlns:a16="http://schemas.microsoft.com/office/drawing/2014/main" val="20003"/>
                    </a:ext>
                  </a:extLst>
                </a:gridCol>
              </a:tblGrid>
              <a:tr h="1050464">
                <a:tc>
                  <a:txBody>
                    <a:bodyPr/>
                    <a:lstStyle/>
                    <a:p>
                      <a:pPr algn="ctr">
                        <a:lnSpc>
                          <a:spcPts val="2520"/>
                        </a:lnSpc>
                        <a:defRPr/>
                      </a:pPr>
                      <a:r>
                        <a:rPr lang="en-US" sz="1800" b="1">
                          <a:solidFill>
                            <a:srgbClr val="000000"/>
                          </a:solidFill>
                          <a:latin typeface="Cerebri Bold"/>
                          <a:ea typeface="Cerebri Bold"/>
                          <a:cs typeface="Cerebri Bold"/>
                          <a:sym typeface="Cerebri Bold"/>
                        </a:rPr>
                        <a:t>Variabel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Cerebri Bold"/>
                          <a:ea typeface="Cerebri Bold"/>
                          <a:cs typeface="Cerebri Bold"/>
                          <a:sym typeface="Cerebri Bold"/>
                        </a:rPr>
                        <a:t>Chi2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P-Value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Cerebri Bold"/>
                          <a:ea typeface="Cerebri Bold"/>
                          <a:cs typeface="Cerebri Bold"/>
                          <a:sym typeface="Cerebri Bold"/>
                        </a:rPr>
                        <a:t>Signifikansi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36981">
                <a:tc>
                  <a:txBody>
                    <a:bodyPr/>
                    <a:lstStyle/>
                    <a:p>
                      <a:pPr algn="ctr">
                        <a:lnSpc>
                          <a:spcPts val="2520"/>
                        </a:lnSpc>
                        <a:defRPr/>
                      </a:pPr>
                      <a:r>
                        <a:rPr lang="en-US" sz="1800">
                          <a:solidFill>
                            <a:srgbClr val="000000"/>
                          </a:solidFill>
                          <a:latin typeface="Cerebri"/>
                          <a:ea typeface="Cerebri"/>
                          <a:cs typeface="Cerebri"/>
                          <a:sym typeface="Cerebri"/>
                        </a:rPr>
                        <a:t>Behavioral Problems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106.879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Signifikan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6981">
                <a:tc>
                  <a:txBody>
                    <a:bodyPr/>
                    <a:lstStyle/>
                    <a:p>
                      <a:pPr algn="ctr">
                        <a:lnSpc>
                          <a:spcPts val="2520"/>
                        </a:lnSpc>
                        <a:defRPr/>
                      </a:pPr>
                      <a:r>
                        <a:rPr lang="en-US" sz="1800">
                          <a:solidFill>
                            <a:srgbClr val="000000"/>
                          </a:solidFill>
                          <a:latin typeface="Cerebri"/>
                          <a:ea typeface="Cerebri"/>
                          <a:cs typeface="Cerebri"/>
                          <a:sym typeface="Cerebri"/>
                        </a:rPr>
                        <a:t>Memory Complaints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200.623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Signifikan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6"/>
          <p:cNvSpPr txBox="1"/>
          <p:nvPr/>
        </p:nvSpPr>
        <p:spPr>
          <a:xfrm>
            <a:off x="1105358" y="1113614"/>
            <a:ext cx="16586057" cy="918719"/>
          </a:xfrm>
          <a:prstGeom prst="rect">
            <a:avLst/>
          </a:prstGeom>
        </p:spPr>
        <p:txBody>
          <a:bodyPr lIns="0" tIns="0" rIns="0" bIns="0" rtlCol="0" anchor="t">
            <a:spAutoFit/>
          </a:bodyPr>
          <a:lstStyle/>
          <a:p>
            <a:pPr algn="just">
              <a:lnSpc>
                <a:spcPts val="3614"/>
              </a:lnSpc>
            </a:pPr>
            <a:r>
              <a:rPr lang="en-US" sz="3378" b="1" spc="-185">
                <a:solidFill>
                  <a:srgbClr val="8C52FF"/>
                </a:solidFill>
                <a:latin typeface="Cerebri Heavy"/>
                <a:ea typeface="Cerebri Heavy"/>
                <a:cs typeface="Cerebri Heavy"/>
                <a:sym typeface="Cerebri Heavy"/>
              </a:rPr>
              <a:t>Apakah Behavioral Problems dan Memory Complaints sering terjadi pada pasien Alzheimer?</a:t>
            </a:r>
          </a:p>
        </p:txBody>
      </p:sp>
      <p:sp>
        <p:nvSpPr>
          <p:cNvPr id="7" name="TextBox 7"/>
          <p:cNvSpPr txBox="1"/>
          <p:nvPr/>
        </p:nvSpPr>
        <p:spPr>
          <a:xfrm>
            <a:off x="12863821" y="1826910"/>
            <a:ext cx="4357305" cy="372745"/>
          </a:xfrm>
          <a:prstGeom prst="rect">
            <a:avLst/>
          </a:prstGeom>
        </p:spPr>
        <p:txBody>
          <a:bodyPr lIns="0" tIns="0" rIns="0" bIns="0" rtlCol="0" anchor="t">
            <a:spAutoFit/>
          </a:bodyPr>
          <a:lstStyle/>
          <a:p>
            <a:pPr algn="ctr">
              <a:lnSpc>
                <a:spcPts val="3080"/>
              </a:lnSpc>
              <a:spcBef>
                <a:spcPct val="0"/>
              </a:spcBef>
            </a:pPr>
            <a:r>
              <a:rPr lang="en-US" sz="2200" b="1" spc="-44">
                <a:solidFill>
                  <a:srgbClr val="8C52FF"/>
                </a:solidFill>
                <a:latin typeface="Cerebri Bold"/>
                <a:ea typeface="Cerebri Bold"/>
                <a:cs typeface="Cerebri Bold"/>
                <a:sym typeface="Cerebri Bold"/>
              </a:rPr>
              <a:t>HASIL UJI CHI-SQUARE</a:t>
            </a:r>
          </a:p>
        </p:txBody>
      </p:sp>
      <p:sp>
        <p:nvSpPr>
          <p:cNvPr id="8" name="TextBox 8"/>
          <p:cNvSpPr txBox="1"/>
          <p:nvPr/>
        </p:nvSpPr>
        <p:spPr>
          <a:xfrm>
            <a:off x="943575" y="6932930"/>
            <a:ext cx="16315725" cy="2325370"/>
          </a:xfrm>
          <a:prstGeom prst="rect">
            <a:avLst/>
          </a:prstGeom>
        </p:spPr>
        <p:txBody>
          <a:bodyPr lIns="0" tIns="0" rIns="0" bIns="0" rtlCol="0" anchor="t">
            <a:spAutoFit/>
          </a:bodyPr>
          <a:lstStyle/>
          <a:p>
            <a:pPr marL="474981" lvl="1" indent="-237491" algn="just">
              <a:lnSpc>
                <a:spcPts val="3080"/>
              </a:lnSpc>
              <a:buFont typeface="Arial"/>
              <a:buChar char="•"/>
            </a:pPr>
            <a:r>
              <a:rPr lang="en-US" sz="2200" spc="-44">
                <a:solidFill>
                  <a:srgbClr val="000000"/>
                </a:solidFill>
                <a:latin typeface="Cerebri"/>
                <a:ea typeface="Cerebri"/>
                <a:cs typeface="Cerebri"/>
                <a:sym typeface="Cerebri"/>
              </a:rPr>
              <a:t>Pasien dengan keluhan memory complaints dan behavioral problems memiliki proporsi yang secara siginifikan lebih tinggi pada kelompok Alzheimer</a:t>
            </a:r>
          </a:p>
          <a:p>
            <a:pPr marL="474981" lvl="1" indent="-237491" algn="just">
              <a:lnSpc>
                <a:spcPts val="3080"/>
              </a:lnSpc>
              <a:buFont typeface="Arial"/>
              <a:buChar char="•"/>
            </a:pPr>
            <a:r>
              <a:rPr lang="en-US" sz="2200" spc="-44">
                <a:solidFill>
                  <a:srgbClr val="000000"/>
                </a:solidFill>
                <a:latin typeface="Cerebri"/>
                <a:ea typeface="Cerebri"/>
                <a:cs typeface="Cerebri"/>
                <a:sym typeface="Cerebri"/>
              </a:rPr>
              <a:t>Hasil uji chi-square menunjukkan bahwa kedua variabel tersebut berhubungan signifikan dengan diagnosis Alzheimer (p-value &lt; 0.05), menandakan bahwa gangguan memori dan perubahan perilaku merupakan indikator kognitif dan emosional penting dalam identifikasi Alzheimer.</a:t>
            </a:r>
          </a:p>
          <a:p>
            <a:pPr algn="just">
              <a:lnSpc>
                <a:spcPts val="3080"/>
              </a:lnSpc>
            </a:pPr>
            <a:endParaRPr lang="en-US" sz="2200" spc="-44">
              <a:solidFill>
                <a:srgbClr val="000000"/>
              </a:solidFill>
              <a:latin typeface="Cerebri"/>
              <a:ea typeface="Cerebri"/>
              <a:cs typeface="Cerebri"/>
              <a:sym typeface="Cere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213962">
            <a:off x="15648581" y="8684033"/>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010621" y="-1780828"/>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2707373"/>
            <a:ext cx="8887588" cy="4221604"/>
          </a:xfrm>
          <a:custGeom>
            <a:avLst/>
            <a:gdLst/>
            <a:ahLst/>
            <a:cxnLst/>
            <a:rect l="l" t="t" r="r" b="b"/>
            <a:pathLst>
              <a:path w="8887588" h="4221604">
                <a:moveTo>
                  <a:pt x="0" y="0"/>
                </a:moveTo>
                <a:lnTo>
                  <a:pt x="8887588" y="0"/>
                </a:lnTo>
                <a:lnTo>
                  <a:pt x="8887588" y="4221605"/>
                </a:lnTo>
                <a:lnTo>
                  <a:pt x="0" y="4221605"/>
                </a:lnTo>
                <a:lnTo>
                  <a:pt x="0" y="0"/>
                </a:lnTo>
                <a:close/>
              </a:path>
            </a:pathLst>
          </a:custGeom>
          <a:blipFill>
            <a:blip r:embed="rId4"/>
            <a:stretch>
              <a:fillRect/>
            </a:stretch>
          </a:blipFill>
        </p:spPr>
      </p:sp>
      <p:graphicFrame>
        <p:nvGraphicFramePr>
          <p:cNvPr id="5" name="Table 5"/>
          <p:cNvGraphicFramePr>
            <a:graphicFrameLocks noGrp="1"/>
          </p:cNvGraphicFramePr>
          <p:nvPr/>
        </p:nvGraphicFramePr>
        <p:xfrm>
          <a:off x="10079619" y="2907248"/>
          <a:ext cx="7789000" cy="5287856"/>
        </p:xfrm>
        <a:graphic>
          <a:graphicData uri="http://schemas.openxmlformats.org/drawingml/2006/table">
            <a:tbl>
              <a:tblPr/>
              <a:tblGrid>
                <a:gridCol w="3202922">
                  <a:extLst>
                    <a:ext uri="{9D8B030D-6E8A-4147-A177-3AD203B41FA5}">
                      <a16:colId xmlns:a16="http://schemas.microsoft.com/office/drawing/2014/main" val="20000"/>
                    </a:ext>
                  </a:extLst>
                </a:gridCol>
                <a:gridCol w="1035505">
                  <a:extLst>
                    <a:ext uri="{9D8B030D-6E8A-4147-A177-3AD203B41FA5}">
                      <a16:colId xmlns:a16="http://schemas.microsoft.com/office/drawing/2014/main" val="20001"/>
                    </a:ext>
                  </a:extLst>
                </a:gridCol>
                <a:gridCol w="1256260">
                  <a:extLst>
                    <a:ext uri="{9D8B030D-6E8A-4147-A177-3AD203B41FA5}">
                      <a16:colId xmlns:a16="http://schemas.microsoft.com/office/drawing/2014/main" val="20002"/>
                    </a:ext>
                  </a:extLst>
                </a:gridCol>
                <a:gridCol w="2294313">
                  <a:extLst>
                    <a:ext uri="{9D8B030D-6E8A-4147-A177-3AD203B41FA5}">
                      <a16:colId xmlns:a16="http://schemas.microsoft.com/office/drawing/2014/main" val="20003"/>
                    </a:ext>
                  </a:extLst>
                </a:gridCol>
              </a:tblGrid>
              <a:tr h="815501">
                <a:tc>
                  <a:txBody>
                    <a:bodyPr/>
                    <a:lstStyle/>
                    <a:p>
                      <a:pPr algn="ctr">
                        <a:lnSpc>
                          <a:spcPts val="2520"/>
                        </a:lnSpc>
                        <a:defRPr/>
                      </a:pPr>
                      <a:r>
                        <a:rPr lang="en-US" sz="1800" b="1">
                          <a:solidFill>
                            <a:srgbClr val="000000"/>
                          </a:solidFill>
                          <a:latin typeface="Cerebri Bold"/>
                          <a:ea typeface="Cerebri Bold"/>
                          <a:cs typeface="Cerebri Bold"/>
                          <a:sym typeface="Cerebri Bold"/>
                        </a:rPr>
                        <a:t>Variabel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Cerebri Bold"/>
                          <a:ea typeface="Cerebri Bold"/>
                          <a:cs typeface="Cerebri Bold"/>
                          <a:sym typeface="Cerebri Bold"/>
                        </a:rPr>
                        <a:t>Chi2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P-value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Cerebri Bold"/>
                          <a:ea typeface="Cerebri Bold"/>
                          <a:cs typeface="Cerebri Bold"/>
                          <a:sym typeface="Cerebri Bold"/>
                        </a:rPr>
                        <a:t>Signifikansi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15501">
                <a:tc>
                  <a:txBody>
                    <a:bodyPr/>
                    <a:lstStyle/>
                    <a:p>
                      <a:pPr algn="ctr">
                        <a:lnSpc>
                          <a:spcPts val="2520"/>
                        </a:lnSpc>
                        <a:defRPr/>
                      </a:pPr>
                      <a:r>
                        <a:rPr lang="en-US" sz="1800">
                          <a:solidFill>
                            <a:srgbClr val="000000"/>
                          </a:solidFill>
                          <a:latin typeface="Cerebri"/>
                          <a:ea typeface="Cerebri"/>
                          <a:cs typeface="Cerebri"/>
                          <a:sym typeface="Cerebri"/>
                        </a:rPr>
                        <a:t>Family History Alzheimers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2.170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0.140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Tidak signifikan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24994">
                <a:tc>
                  <a:txBody>
                    <a:bodyPr/>
                    <a:lstStyle/>
                    <a:p>
                      <a:pPr algn="ctr">
                        <a:lnSpc>
                          <a:spcPts val="2520"/>
                        </a:lnSpc>
                        <a:defRPr/>
                      </a:pPr>
                      <a:r>
                        <a:rPr lang="en-US" sz="1800">
                          <a:solidFill>
                            <a:srgbClr val="000000"/>
                          </a:solidFill>
                          <a:latin typeface="Cerebri"/>
                          <a:ea typeface="Cerebri"/>
                          <a:cs typeface="Cerebri"/>
                          <a:sym typeface="Cerebri"/>
                        </a:rPr>
                        <a:t>Cardiovascular Disease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1.947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0.162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Tidak Signifikan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43953">
                <a:tc>
                  <a:txBody>
                    <a:bodyPr/>
                    <a:lstStyle/>
                    <a:p>
                      <a:pPr algn="ctr">
                        <a:lnSpc>
                          <a:spcPts val="2520"/>
                        </a:lnSpc>
                        <a:defRPr/>
                      </a:pPr>
                      <a:r>
                        <a:rPr lang="en-US" sz="1800">
                          <a:solidFill>
                            <a:srgbClr val="000000"/>
                          </a:solidFill>
                          <a:latin typeface="Cerebri"/>
                          <a:ea typeface="Cerebri"/>
                          <a:cs typeface="Cerebri"/>
                          <a:sym typeface="Cerebri"/>
                        </a:rPr>
                        <a:t>Depression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0.470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0.826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Tidak Signifikan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43953">
                <a:tc>
                  <a:txBody>
                    <a:bodyPr/>
                    <a:lstStyle/>
                    <a:p>
                      <a:pPr algn="ctr">
                        <a:lnSpc>
                          <a:spcPts val="2520"/>
                        </a:lnSpc>
                        <a:defRPr/>
                      </a:pPr>
                      <a:r>
                        <a:rPr lang="en-US" sz="1800">
                          <a:solidFill>
                            <a:srgbClr val="000000"/>
                          </a:solidFill>
                          <a:latin typeface="Cerebri"/>
                          <a:ea typeface="Cerebri"/>
                          <a:cs typeface="Cerebri"/>
                          <a:sym typeface="Cerebri"/>
                        </a:rPr>
                        <a:t>Hypertension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2.442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0.118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Tidak Signifikan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43953">
                <a:tc>
                  <a:txBody>
                    <a:bodyPr/>
                    <a:lstStyle/>
                    <a:p>
                      <a:pPr algn="ctr">
                        <a:lnSpc>
                          <a:spcPts val="2520"/>
                        </a:lnSpc>
                        <a:defRPr/>
                      </a:pPr>
                      <a:r>
                        <a:rPr lang="en-US" sz="1800">
                          <a:solidFill>
                            <a:srgbClr val="000000"/>
                          </a:solidFill>
                          <a:latin typeface="Cerebri"/>
                          <a:ea typeface="Cerebri"/>
                          <a:cs typeface="Cerebri"/>
                          <a:sym typeface="Cerebri"/>
                        </a:rPr>
                        <a:t>Head Injury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0.836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0.360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Tidak Signifikan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TextBox 6"/>
          <p:cNvSpPr txBox="1"/>
          <p:nvPr/>
        </p:nvSpPr>
        <p:spPr>
          <a:xfrm>
            <a:off x="1105358" y="1113614"/>
            <a:ext cx="16328514" cy="1300607"/>
          </a:xfrm>
          <a:prstGeom prst="rect">
            <a:avLst/>
          </a:prstGeom>
        </p:spPr>
        <p:txBody>
          <a:bodyPr lIns="0" tIns="0" rIns="0" bIns="0" rtlCol="0" anchor="t">
            <a:spAutoFit/>
          </a:bodyPr>
          <a:lstStyle/>
          <a:p>
            <a:pPr algn="just">
              <a:lnSpc>
                <a:spcPts val="3424"/>
              </a:lnSpc>
            </a:pPr>
            <a:r>
              <a:rPr lang="en-US" sz="3200" b="1" spc="-176">
                <a:solidFill>
                  <a:srgbClr val="8C52FF"/>
                </a:solidFill>
                <a:latin typeface="Cerebri Heavy"/>
                <a:ea typeface="Cerebri Heavy"/>
                <a:cs typeface="Cerebri Heavy"/>
                <a:sym typeface="Cerebri Heavy"/>
              </a:rPr>
              <a:t>Apakah proporsi pasien dengan riwayat medis seperti Family History of Alzheimer’s, Cardiovascular Disease, Depression, Hypertension, dan Head Injury lebih tinggi pada kelompok Alzheimer dibandingkan Non-AD?</a:t>
            </a:r>
          </a:p>
        </p:txBody>
      </p:sp>
      <p:sp>
        <p:nvSpPr>
          <p:cNvPr id="7" name="TextBox 7"/>
          <p:cNvSpPr txBox="1"/>
          <p:nvPr/>
        </p:nvSpPr>
        <p:spPr>
          <a:xfrm>
            <a:off x="12370920" y="2316204"/>
            <a:ext cx="4357305" cy="372745"/>
          </a:xfrm>
          <a:prstGeom prst="rect">
            <a:avLst/>
          </a:prstGeom>
        </p:spPr>
        <p:txBody>
          <a:bodyPr lIns="0" tIns="0" rIns="0" bIns="0" rtlCol="0" anchor="t">
            <a:spAutoFit/>
          </a:bodyPr>
          <a:lstStyle/>
          <a:p>
            <a:pPr algn="ctr">
              <a:lnSpc>
                <a:spcPts val="3080"/>
              </a:lnSpc>
              <a:spcBef>
                <a:spcPct val="0"/>
              </a:spcBef>
            </a:pPr>
            <a:r>
              <a:rPr lang="en-US" sz="2200" b="1" spc="-44">
                <a:solidFill>
                  <a:srgbClr val="8C52FF"/>
                </a:solidFill>
                <a:latin typeface="Cerebri Bold"/>
                <a:ea typeface="Cerebri Bold"/>
                <a:cs typeface="Cerebri Bold"/>
                <a:sym typeface="Cerebri Bold"/>
              </a:rPr>
              <a:t>HASIL UJI CHI-SQUARE</a:t>
            </a:r>
          </a:p>
        </p:txBody>
      </p:sp>
      <p:sp>
        <p:nvSpPr>
          <p:cNvPr id="8" name="TextBox 8"/>
          <p:cNvSpPr txBox="1"/>
          <p:nvPr/>
        </p:nvSpPr>
        <p:spPr>
          <a:xfrm>
            <a:off x="1294238" y="8452279"/>
            <a:ext cx="15699524" cy="1153795"/>
          </a:xfrm>
          <a:prstGeom prst="rect">
            <a:avLst/>
          </a:prstGeom>
        </p:spPr>
        <p:txBody>
          <a:bodyPr lIns="0" tIns="0" rIns="0" bIns="0" rtlCol="0" anchor="t">
            <a:spAutoFit/>
          </a:bodyPr>
          <a:lstStyle/>
          <a:p>
            <a:pPr algn="just">
              <a:lnSpc>
                <a:spcPts val="3080"/>
              </a:lnSpc>
            </a:pPr>
            <a:r>
              <a:rPr lang="en-US" sz="2200" spc="-44">
                <a:solidFill>
                  <a:srgbClr val="000000"/>
                </a:solidFill>
                <a:latin typeface="Cerebri"/>
                <a:ea typeface="Cerebri"/>
                <a:cs typeface="Cerebri"/>
                <a:sym typeface="Cerebri"/>
              </a:rPr>
              <a:t>Riwayat medis (Family History, Depression, Head Injury) memiliki proporsi lebih tinggi pada Non-Alzheimer dan proporsi pasien  Alzheimer lebih tinggi pada riwayat cardiovascular disease dan hypertension. Namun, berdasarkan hasil uji chi-square menunjukkan tidak ada hubungan signifikan antara riwayat medis dan diagnosis Alzheimer.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213962">
            <a:off x="15848875" y="8984473"/>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010621" y="-1780828"/>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05358" y="2118322"/>
            <a:ext cx="7209563" cy="5633758"/>
          </a:xfrm>
          <a:custGeom>
            <a:avLst/>
            <a:gdLst/>
            <a:ahLst/>
            <a:cxnLst/>
            <a:rect l="l" t="t" r="r" b="b"/>
            <a:pathLst>
              <a:path w="7209563" h="5633758">
                <a:moveTo>
                  <a:pt x="0" y="0"/>
                </a:moveTo>
                <a:lnTo>
                  <a:pt x="7209563" y="0"/>
                </a:lnTo>
                <a:lnTo>
                  <a:pt x="7209563" y="5633758"/>
                </a:lnTo>
                <a:lnTo>
                  <a:pt x="0" y="5633758"/>
                </a:lnTo>
                <a:lnTo>
                  <a:pt x="0" y="0"/>
                </a:lnTo>
                <a:close/>
              </a:path>
            </a:pathLst>
          </a:custGeom>
          <a:blipFill>
            <a:blip r:embed="rId4"/>
            <a:stretch>
              <a:fillRect/>
            </a:stretch>
          </a:blipFill>
        </p:spPr>
      </p:sp>
      <p:graphicFrame>
        <p:nvGraphicFramePr>
          <p:cNvPr id="5" name="Table 5"/>
          <p:cNvGraphicFramePr>
            <a:graphicFrameLocks noGrp="1"/>
          </p:cNvGraphicFramePr>
          <p:nvPr/>
        </p:nvGraphicFramePr>
        <p:xfrm>
          <a:off x="9144000" y="2814485"/>
          <a:ext cx="8781837" cy="4219575"/>
        </p:xfrm>
        <a:graphic>
          <a:graphicData uri="http://schemas.openxmlformats.org/drawingml/2006/table">
            <a:tbl>
              <a:tblPr/>
              <a:tblGrid>
                <a:gridCol w="2122224">
                  <a:extLst>
                    <a:ext uri="{9D8B030D-6E8A-4147-A177-3AD203B41FA5}">
                      <a16:colId xmlns:a16="http://schemas.microsoft.com/office/drawing/2014/main" val="20000"/>
                    </a:ext>
                  </a:extLst>
                </a:gridCol>
                <a:gridCol w="2122224">
                  <a:extLst>
                    <a:ext uri="{9D8B030D-6E8A-4147-A177-3AD203B41FA5}">
                      <a16:colId xmlns:a16="http://schemas.microsoft.com/office/drawing/2014/main" val="20001"/>
                    </a:ext>
                  </a:extLst>
                </a:gridCol>
                <a:gridCol w="2122224">
                  <a:extLst>
                    <a:ext uri="{9D8B030D-6E8A-4147-A177-3AD203B41FA5}">
                      <a16:colId xmlns:a16="http://schemas.microsoft.com/office/drawing/2014/main" val="20002"/>
                    </a:ext>
                  </a:extLst>
                </a:gridCol>
                <a:gridCol w="2415166">
                  <a:extLst>
                    <a:ext uri="{9D8B030D-6E8A-4147-A177-3AD203B41FA5}">
                      <a16:colId xmlns:a16="http://schemas.microsoft.com/office/drawing/2014/main" val="20003"/>
                    </a:ext>
                  </a:extLst>
                </a:gridCol>
              </a:tblGrid>
              <a:tr h="1028461">
                <a:tc>
                  <a:txBody>
                    <a:bodyPr/>
                    <a:lstStyle/>
                    <a:p>
                      <a:pPr algn="ctr">
                        <a:lnSpc>
                          <a:spcPts val="2520"/>
                        </a:lnSpc>
                        <a:defRPr/>
                      </a:pPr>
                      <a:r>
                        <a:rPr lang="en-US" sz="1800" b="1">
                          <a:solidFill>
                            <a:srgbClr val="000000"/>
                          </a:solidFill>
                          <a:latin typeface="Cerebri Bold"/>
                          <a:ea typeface="Cerebri Bold"/>
                          <a:cs typeface="Cerebri Bold"/>
                          <a:sym typeface="Cerebri Bold"/>
                        </a:rPr>
                        <a:t>Variabel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Cerebri Bold"/>
                          <a:ea typeface="Cerebri Bold"/>
                          <a:cs typeface="Cerebri Bold"/>
                          <a:sym typeface="Cerebri Bold"/>
                        </a:rPr>
                        <a:t>Chi2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Cerebri Bold"/>
                          <a:ea typeface="Cerebri Bold"/>
                          <a:cs typeface="Cerebri Bold"/>
                          <a:sym typeface="Cerebri Bold"/>
                        </a:rPr>
                        <a:t>P-Value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Cerebri Bold"/>
                          <a:ea typeface="Cerebri Bold"/>
                          <a:cs typeface="Cerebri Bold"/>
                          <a:sym typeface="Cerebri Bold"/>
                        </a:rPr>
                        <a:t>Signifikansi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8461">
                <a:tc>
                  <a:txBody>
                    <a:bodyPr/>
                    <a:lstStyle/>
                    <a:p>
                      <a:pPr algn="ctr">
                        <a:lnSpc>
                          <a:spcPts val="2520"/>
                        </a:lnSpc>
                        <a:defRPr/>
                      </a:pPr>
                      <a:r>
                        <a:rPr lang="en-US" sz="1800">
                          <a:solidFill>
                            <a:srgbClr val="000000"/>
                          </a:solidFill>
                          <a:latin typeface="Cerebri"/>
                          <a:ea typeface="Cerebri"/>
                          <a:cs typeface="Cerebri"/>
                          <a:sym typeface="Cerebri"/>
                        </a:rPr>
                        <a:t>Confusion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0.694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0.404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Tidak Signifikan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8461">
                <a:tc>
                  <a:txBody>
                    <a:bodyPr/>
                    <a:lstStyle/>
                    <a:p>
                      <a:pPr algn="ctr">
                        <a:lnSpc>
                          <a:spcPts val="2520"/>
                        </a:lnSpc>
                        <a:defRPr/>
                      </a:pPr>
                      <a:r>
                        <a:rPr lang="en-US" sz="1800">
                          <a:solidFill>
                            <a:srgbClr val="000000"/>
                          </a:solidFill>
                          <a:latin typeface="Cerebri"/>
                          <a:ea typeface="Cerebri"/>
                          <a:cs typeface="Cerebri"/>
                          <a:sym typeface="Cerebri"/>
                        </a:rPr>
                        <a:t>Disorientation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1.168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0.279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Tidak Signifikan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34191">
                <a:tc>
                  <a:txBody>
                    <a:bodyPr/>
                    <a:lstStyle/>
                    <a:p>
                      <a:pPr algn="ctr">
                        <a:lnSpc>
                          <a:spcPts val="2520"/>
                        </a:lnSpc>
                        <a:defRPr/>
                      </a:pPr>
                      <a:r>
                        <a:rPr lang="en-US" sz="1800">
                          <a:solidFill>
                            <a:srgbClr val="000000"/>
                          </a:solidFill>
                          <a:latin typeface="Cerebri"/>
                          <a:ea typeface="Cerebri"/>
                          <a:cs typeface="Cerebri"/>
                          <a:sym typeface="Cerebri"/>
                        </a:rPr>
                        <a:t>Personality Changes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0.797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0.371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Tidak Signifikan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6"/>
          <p:cNvSpPr txBox="1"/>
          <p:nvPr/>
        </p:nvSpPr>
        <p:spPr>
          <a:xfrm>
            <a:off x="1105358" y="1123139"/>
            <a:ext cx="16328514" cy="1410335"/>
          </a:xfrm>
          <a:prstGeom prst="rect">
            <a:avLst/>
          </a:prstGeom>
        </p:spPr>
        <p:txBody>
          <a:bodyPr lIns="0" tIns="0" rIns="0" bIns="0" rtlCol="0" anchor="t">
            <a:spAutoFit/>
          </a:bodyPr>
          <a:lstStyle/>
          <a:p>
            <a:pPr algn="just">
              <a:lnSpc>
                <a:spcPts val="3745"/>
              </a:lnSpc>
            </a:pPr>
            <a:r>
              <a:rPr lang="en-US" sz="3500" b="1" spc="-192">
                <a:solidFill>
                  <a:srgbClr val="8C52FF"/>
                </a:solidFill>
                <a:latin typeface="Cerebri Heavy"/>
                <a:ea typeface="Cerebri Heavy"/>
                <a:cs typeface="Cerebri Heavy"/>
                <a:sym typeface="Cerebri Heavy"/>
              </a:rPr>
              <a:t>Gejala mana yang sering terjadi pada pasien Alzheimer, dan manakah yang paling jarang terjadi di antara Non-AD?</a:t>
            </a:r>
          </a:p>
          <a:p>
            <a:pPr algn="just">
              <a:lnSpc>
                <a:spcPts val="3745"/>
              </a:lnSpc>
            </a:pPr>
            <a:endParaRPr lang="en-US" sz="3500" b="1" spc="-192">
              <a:solidFill>
                <a:srgbClr val="8C52FF"/>
              </a:solidFill>
              <a:latin typeface="Cerebri Heavy"/>
              <a:ea typeface="Cerebri Heavy"/>
              <a:cs typeface="Cerebri Heavy"/>
              <a:sym typeface="Cerebri Heavy"/>
            </a:endParaRPr>
          </a:p>
        </p:txBody>
      </p:sp>
      <p:sp>
        <p:nvSpPr>
          <p:cNvPr id="7" name="TextBox 7"/>
          <p:cNvSpPr txBox="1"/>
          <p:nvPr/>
        </p:nvSpPr>
        <p:spPr>
          <a:xfrm>
            <a:off x="10885462" y="2160729"/>
            <a:ext cx="4357305" cy="372745"/>
          </a:xfrm>
          <a:prstGeom prst="rect">
            <a:avLst/>
          </a:prstGeom>
        </p:spPr>
        <p:txBody>
          <a:bodyPr lIns="0" tIns="0" rIns="0" bIns="0" rtlCol="0" anchor="t">
            <a:spAutoFit/>
          </a:bodyPr>
          <a:lstStyle/>
          <a:p>
            <a:pPr algn="ctr">
              <a:lnSpc>
                <a:spcPts val="3080"/>
              </a:lnSpc>
              <a:spcBef>
                <a:spcPct val="0"/>
              </a:spcBef>
            </a:pPr>
            <a:r>
              <a:rPr lang="en-US" sz="2200" b="1" spc="-44">
                <a:solidFill>
                  <a:srgbClr val="8C52FF"/>
                </a:solidFill>
                <a:latin typeface="Cerebri Bold"/>
                <a:ea typeface="Cerebri Bold"/>
                <a:cs typeface="Cerebri Bold"/>
                <a:sym typeface="Cerebri Bold"/>
              </a:rPr>
              <a:t>HASIL UJI CHI-SQUARE</a:t>
            </a:r>
          </a:p>
        </p:txBody>
      </p:sp>
      <p:sp>
        <p:nvSpPr>
          <p:cNvPr id="8" name="TextBox 8"/>
          <p:cNvSpPr txBox="1"/>
          <p:nvPr/>
        </p:nvSpPr>
        <p:spPr>
          <a:xfrm>
            <a:off x="1028700" y="7993007"/>
            <a:ext cx="15699524" cy="727710"/>
          </a:xfrm>
          <a:prstGeom prst="rect">
            <a:avLst/>
          </a:prstGeom>
        </p:spPr>
        <p:txBody>
          <a:bodyPr lIns="0" tIns="0" rIns="0" bIns="0" rtlCol="0" anchor="t">
            <a:spAutoFit/>
          </a:bodyPr>
          <a:lstStyle/>
          <a:p>
            <a:pPr marL="453392" lvl="1" indent="-226696" algn="just">
              <a:lnSpc>
                <a:spcPts val="2940"/>
              </a:lnSpc>
              <a:buFont typeface="Arial"/>
              <a:buChar char="•"/>
            </a:pPr>
            <a:r>
              <a:rPr lang="en-US" sz="2100" spc="-42">
                <a:solidFill>
                  <a:srgbClr val="000000"/>
                </a:solidFill>
                <a:latin typeface="Cerebri"/>
                <a:ea typeface="Cerebri"/>
                <a:cs typeface="Cerebri"/>
                <a:sym typeface="Cerebri"/>
              </a:rPr>
              <a:t>Gejala confusion sebagai salah satu faktor yang dapat diidentifikasi pasien tersebut menderita Alzheimer atau tidak, disusul gejala disorientation. Namun, tidak memiliki hubungan secara signifikan terhadap diagnosis Alzheimer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213962">
            <a:off x="15848875" y="8984473"/>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010621" y="-1780828"/>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05358" y="2161190"/>
            <a:ext cx="6984865" cy="5644962"/>
          </a:xfrm>
          <a:custGeom>
            <a:avLst/>
            <a:gdLst/>
            <a:ahLst/>
            <a:cxnLst/>
            <a:rect l="l" t="t" r="r" b="b"/>
            <a:pathLst>
              <a:path w="6984865" h="5644962">
                <a:moveTo>
                  <a:pt x="0" y="0"/>
                </a:moveTo>
                <a:lnTo>
                  <a:pt x="6984865" y="0"/>
                </a:lnTo>
                <a:lnTo>
                  <a:pt x="6984865" y="5644962"/>
                </a:lnTo>
                <a:lnTo>
                  <a:pt x="0" y="5644962"/>
                </a:lnTo>
                <a:lnTo>
                  <a:pt x="0" y="0"/>
                </a:lnTo>
                <a:close/>
              </a:path>
            </a:pathLst>
          </a:custGeom>
          <a:blipFill>
            <a:blip r:embed="rId4"/>
            <a:stretch>
              <a:fillRect/>
            </a:stretch>
          </a:blipFill>
        </p:spPr>
      </p:sp>
      <p:graphicFrame>
        <p:nvGraphicFramePr>
          <p:cNvPr id="5" name="Table 5"/>
          <p:cNvGraphicFramePr>
            <a:graphicFrameLocks noGrp="1"/>
          </p:cNvGraphicFramePr>
          <p:nvPr/>
        </p:nvGraphicFramePr>
        <p:xfrm>
          <a:off x="10118672" y="2767178"/>
          <a:ext cx="6609552" cy="4397326"/>
        </p:xfrm>
        <a:graphic>
          <a:graphicData uri="http://schemas.openxmlformats.org/drawingml/2006/table">
            <a:tbl>
              <a:tblPr/>
              <a:tblGrid>
                <a:gridCol w="2203184">
                  <a:extLst>
                    <a:ext uri="{9D8B030D-6E8A-4147-A177-3AD203B41FA5}">
                      <a16:colId xmlns:a16="http://schemas.microsoft.com/office/drawing/2014/main" val="20000"/>
                    </a:ext>
                  </a:extLst>
                </a:gridCol>
                <a:gridCol w="2203184">
                  <a:extLst>
                    <a:ext uri="{9D8B030D-6E8A-4147-A177-3AD203B41FA5}">
                      <a16:colId xmlns:a16="http://schemas.microsoft.com/office/drawing/2014/main" val="20001"/>
                    </a:ext>
                  </a:extLst>
                </a:gridCol>
                <a:gridCol w="2203184">
                  <a:extLst>
                    <a:ext uri="{9D8B030D-6E8A-4147-A177-3AD203B41FA5}">
                      <a16:colId xmlns:a16="http://schemas.microsoft.com/office/drawing/2014/main" val="20002"/>
                    </a:ext>
                  </a:extLst>
                </a:gridCol>
              </a:tblGrid>
              <a:tr h="866630">
                <a:tc>
                  <a:txBody>
                    <a:bodyPr/>
                    <a:lstStyle/>
                    <a:p>
                      <a:pPr algn="ctr">
                        <a:lnSpc>
                          <a:spcPts val="2520"/>
                        </a:lnSpc>
                        <a:defRPr/>
                      </a:pPr>
                      <a:r>
                        <a:rPr lang="en-US" sz="1800" b="1">
                          <a:solidFill>
                            <a:srgbClr val="000000"/>
                          </a:solidFill>
                          <a:latin typeface="Cerebri Bold"/>
                          <a:ea typeface="Cerebri Bold"/>
                          <a:cs typeface="Cerebri Bold"/>
                          <a:sym typeface="Cerebri Bold"/>
                        </a:rPr>
                        <a:t>Gender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Cerebri Bold"/>
                          <a:ea typeface="Cerebri Bold"/>
                          <a:cs typeface="Cerebri Bold"/>
                          <a:sym typeface="Cerebri Bold"/>
                        </a:rPr>
                        <a:t>Diagnosis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Cerebri Bold"/>
                          <a:ea typeface="Cerebri Bold"/>
                          <a:cs typeface="Cerebri Bold"/>
                          <a:sym typeface="Cerebri Bold"/>
                        </a:rPr>
                        <a:t>Value(%)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66630">
                <a:tc rowSpan="2">
                  <a:txBody>
                    <a:bodyPr/>
                    <a:lstStyle/>
                    <a:p>
                      <a:pPr algn="ctr">
                        <a:lnSpc>
                          <a:spcPts val="2520"/>
                        </a:lnSpc>
                        <a:defRPr/>
                      </a:pPr>
                      <a:r>
                        <a:rPr lang="en-US" sz="1800">
                          <a:solidFill>
                            <a:srgbClr val="000000"/>
                          </a:solidFill>
                          <a:latin typeface="Cerebri"/>
                          <a:ea typeface="Cerebri"/>
                          <a:cs typeface="Cerebri"/>
                          <a:sym typeface="Cerebri"/>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15.911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16701">
                <a:tc vMerge="1">
                  <a:txBody>
                    <a:bodyPr/>
                    <a:lstStyle/>
                    <a:p>
                      <a:pPr algn="ctr">
                        <a:lnSpc>
                          <a:spcPts val="2520"/>
                        </a:lnSpc>
                        <a:defRPr/>
                      </a:pPr>
                      <a:r>
                        <a:rPr lang="en-US" sz="1800">
                          <a:solidFill>
                            <a:srgbClr val="000000"/>
                          </a:solidFill>
                          <a:latin typeface="Cerebri"/>
                          <a:ea typeface="Cerebri"/>
                          <a:cs typeface="Cerebri"/>
                          <a:sym typeface="Cerebri"/>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12.126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3682">
                <a:tc rowSpan="2">
                  <a:txBody>
                    <a:bodyPr/>
                    <a:lstStyle/>
                    <a:p>
                      <a:pPr algn="ctr">
                        <a:lnSpc>
                          <a:spcPts val="2520"/>
                        </a:lnSpc>
                        <a:defRPr/>
                      </a:pPr>
                      <a:r>
                        <a:rPr lang="en-US" sz="1800">
                          <a:solidFill>
                            <a:srgbClr val="000000"/>
                          </a:solidFill>
                          <a:latin typeface="Cerebri"/>
                          <a:ea typeface="Cerebri"/>
                          <a:cs typeface="Cerebri"/>
                          <a:sym typeface="Cerebri"/>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16.600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23682">
                <a:tc vMerge="1">
                  <a:txBody>
                    <a:bodyPr/>
                    <a:lstStyle/>
                    <a:p>
                      <a:pPr algn="ctr">
                        <a:lnSpc>
                          <a:spcPts val="2520"/>
                        </a:lnSpc>
                        <a:defRPr/>
                      </a:pPr>
                      <a:r>
                        <a:rPr lang="en-US" sz="1800">
                          <a:solidFill>
                            <a:srgbClr val="000000"/>
                          </a:solidFill>
                          <a:latin typeface="Cerebri"/>
                          <a:ea typeface="Cerebri"/>
                          <a:cs typeface="Cerebri"/>
                          <a:sym typeface="Cerebri"/>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11.858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TextBox 6"/>
          <p:cNvSpPr txBox="1"/>
          <p:nvPr/>
        </p:nvSpPr>
        <p:spPr>
          <a:xfrm>
            <a:off x="1105358" y="1123139"/>
            <a:ext cx="16328514" cy="1410335"/>
          </a:xfrm>
          <a:prstGeom prst="rect">
            <a:avLst/>
          </a:prstGeom>
        </p:spPr>
        <p:txBody>
          <a:bodyPr lIns="0" tIns="0" rIns="0" bIns="0" rtlCol="0" anchor="t">
            <a:spAutoFit/>
          </a:bodyPr>
          <a:lstStyle/>
          <a:p>
            <a:pPr algn="just">
              <a:lnSpc>
                <a:spcPts val="3745"/>
              </a:lnSpc>
            </a:pPr>
            <a:r>
              <a:rPr lang="en-US" sz="3500" b="1" spc="-192">
                <a:solidFill>
                  <a:srgbClr val="8C52FF"/>
                </a:solidFill>
                <a:latin typeface="Cerebri Heavy"/>
                <a:ea typeface="Cerebri Heavy"/>
                <a:cs typeface="Cerebri Heavy"/>
                <a:sym typeface="Cerebri Heavy"/>
              </a:rPr>
              <a:t>Bagaimana perbandingan rata-rata MMSE antar Gender untuk pasien Alzheimer dan Non-AD?</a:t>
            </a:r>
          </a:p>
          <a:p>
            <a:pPr algn="just">
              <a:lnSpc>
                <a:spcPts val="3745"/>
              </a:lnSpc>
            </a:pPr>
            <a:endParaRPr lang="en-US" sz="3500" b="1" spc="-192">
              <a:solidFill>
                <a:srgbClr val="8C52FF"/>
              </a:solidFill>
              <a:latin typeface="Cerebri Heavy"/>
              <a:ea typeface="Cerebri Heavy"/>
              <a:cs typeface="Cerebri Heavy"/>
              <a:sym typeface="Cerebri Heavy"/>
            </a:endParaRPr>
          </a:p>
        </p:txBody>
      </p:sp>
      <p:sp>
        <p:nvSpPr>
          <p:cNvPr id="7" name="TextBox 7"/>
          <p:cNvSpPr txBox="1"/>
          <p:nvPr/>
        </p:nvSpPr>
        <p:spPr>
          <a:xfrm>
            <a:off x="11597620" y="2148882"/>
            <a:ext cx="4357305" cy="372745"/>
          </a:xfrm>
          <a:prstGeom prst="rect">
            <a:avLst/>
          </a:prstGeom>
        </p:spPr>
        <p:txBody>
          <a:bodyPr lIns="0" tIns="0" rIns="0" bIns="0" rtlCol="0" anchor="t">
            <a:spAutoFit/>
          </a:bodyPr>
          <a:lstStyle/>
          <a:p>
            <a:pPr algn="ctr">
              <a:lnSpc>
                <a:spcPts val="3080"/>
              </a:lnSpc>
              <a:spcBef>
                <a:spcPct val="0"/>
              </a:spcBef>
            </a:pPr>
            <a:r>
              <a:rPr lang="en-US" sz="2200" b="1" spc="-44">
                <a:solidFill>
                  <a:srgbClr val="8C52FF"/>
                </a:solidFill>
                <a:latin typeface="Cerebri Bold"/>
                <a:ea typeface="Cerebri Bold"/>
                <a:cs typeface="Cerebri Bold"/>
                <a:sym typeface="Cerebri Bold"/>
              </a:rPr>
              <a:t>PROPORSI</a:t>
            </a:r>
          </a:p>
        </p:txBody>
      </p:sp>
      <p:sp>
        <p:nvSpPr>
          <p:cNvPr id="8" name="TextBox 8"/>
          <p:cNvSpPr txBox="1"/>
          <p:nvPr/>
        </p:nvSpPr>
        <p:spPr>
          <a:xfrm>
            <a:off x="1028700" y="7713980"/>
            <a:ext cx="15699524" cy="1934845"/>
          </a:xfrm>
          <a:prstGeom prst="rect">
            <a:avLst/>
          </a:prstGeom>
        </p:spPr>
        <p:txBody>
          <a:bodyPr lIns="0" tIns="0" rIns="0" bIns="0" rtlCol="0" anchor="t">
            <a:spAutoFit/>
          </a:bodyPr>
          <a:lstStyle/>
          <a:p>
            <a:pPr marL="474981" lvl="1" indent="-237491" algn="just">
              <a:lnSpc>
                <a:spcPts val="3080"/>
              </a:lnSpc>
              <a:buFont typeface="Arial"/>
              <a:buChar char="•"/>
            </a:pPr>
            <a:r>
              <a:rPr lang="en-US" sz="2200" spc="-44">
                <a:solidFill>
                  <a:srgbClr val="000000"/>
                </a:solidFill>
                <a:latin typeface="Cerebri"/>
                <a:ea typeface="Cerebri"/>
                <a:cs typeface="Cerebri"/>
                <a:sym typeface="Cerebri"/>
              </a:rPr>
              <a:t>Pada pasien laki-laki dan perempuan menunjukkan kemampuan kognitif yang menurun pada diagnosis Alzheimer</a:t>
            </a:r>
          </a:p>
          <a:p>
            <a:pPr marL="474981" lvl="1" indent="-237491" algn="just">
              <a:lnSpc>
                <a:spcPts val="3080"/>
              </a:lnSpc>
              <a:buFont typeface="Arial"/>
              <a:buChar char="•"/>
            </a:pPr>
            <a:r>
              <a:rPr lang="en-US" sz="2200" spc="-44">
                <a:solidFill>
                  <a:srgbClr val="000000"/>
                </a:solidFill>
                <a:latin typeface="Cerebri"/>
                <a:ea typeface="Cerebri"/>
                <a:cs typeface="Cerebri"/>
                <a:sym typeface="Cerebri"/>
              </a:rPr>
              <a:t>Penurunan skor ini cenderung hampir merata baik pada pasien laki-laki dan peremupuan. Namun, pada pasien laki laki memiliki skor MMSE lebih tinggi daripada perempuan. Artinya, laki-laki cenderung memiliki fungsi kognitif yang sedikit lebih baik dibandingkan perempuan di dataset ini.</a:t>
            </a:r>
          </a:p>
          <a:p>
            <a:pPr algn="just">
              <a:lnSpc>
                <a:spcPts val="3080"/>
              </a:lnSpc>
            </a:pPr>
            <a:endParaRPr lang="en-US" sz="2200" spc="-44">
              <a:solidFill>
                <a:srgbClr val="000000"/>
              </a:solidFill>
              <a:latin typeface="Cerebri"/>
              <a:ea typeface="Cerebri"/>
              <a:cs typeface="Cerebri"/>
              <a:sym typeface="Cere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213962">
            <a:off x="15848875" y="8984473"/>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010621" y="-1780828"/>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83376" y="2521627"/>
            <a:ext cx="9708653" cy="4538795"/>
          </a:xfrm>
          <a:custGeom>
            <a:avLst/>
            <a:gdLst/>
            <a:ahLst/>
            <a:cxnLst/>
            <a:rect l="l" t="t" r="r" b="b"/>
            <a:pathLst>
              <a:path w="9708653" h="4538795">
                <a:moveTo>
                  <a:pt x="0" y="0"/>
                </a:moveTo>
                <a:lnTo>
                  <a:pt x="9708652" y="0"/>
                </a:lnTo>
                <a:lnTo>
                  <a:pt x="9708652" y="4538795"/>
                </a:lnTo>
                <a:lnTo>
                  <a:pt x="0" y="4538795"/>
                </a:lnTo>
                <a:lnTo>
                  <a:pt x="0" y="0"/>
                </a:lnTo>
                <a:close/>
              </a:path>
            </a:pathLst>
          </a:custGeom>
          <a:blipFill>
            <a:blip r:embed="rId4"/>
            <a:stretch>
              <a:fillRect/>
            </a:stretch>
          </a:blipFill>
        </p:spPr>
      </p:sp>
      <p:graphicFrame>
        <p:nvGraphicFramePr>
          <p:cNvPr id="5" name="Table 5"/>
          <p:cNvGraphicFramePr>
            <a:graphicFrameLocks noGrp="1"/>
          </p:cNvGraphicFramePr>
          <p:nvPr/>
        </p:nvGraphicFramePr>
        <p:xfrm>
          <a:off x="10274086" y="2729010"/>
          <a:ext cx="7879315" cy="4295775"/>
        </p:xfrm>
        <a:graphic>
          <a:graphicData uri="http://schemas.openxmlformats.org/drawingml/2006/table">
            <a:tbl>
              <a:tblPr/>
              <a:tblGrid>
                <a:gridCol w="2661414">
                  <a:extLst>
                    <a:ext uri="{9D8B030D-6E8A-4147-A177-3AD203B41FA5}">
                      <a16:colId xmlns:a16="http://schemas.microsoft.com/office/drawing/2014/main" val="20000"/>
                    </a:ext>
                  </a:extLst>
                </a:gridCol>
                <a:gridCol w="1241938">
                  <a:extLst>
                    <a:ext uri="{9D8B030D-6E8A-4147-A177-3AD203B41FA5}">
                      <a16:colId xmlns:a16="http://schemas.microsoft.com/office/drawing/2014/main" val="20001"/>
                    </a:ext>
                  </a:extLst>
                </a:gridCol>
                <a:gridCol w="1641604">
                  <a:extLst>
                    <a:ext uri="{9D8B030D-6E8A-4147-A177-3AD203B41FA5}">
                      <a16:colId xmlns:a16="http://schemas.microsoft.com/office/drawing/2014/main" val="20002"/>
                    </a:ext>
                  </a:extLst>
                </a:gridCol>
                <a:gridCol w="2334358">
                  <a:extLst>
                    <a:ext uri="{9D8B030D-6E8A-4147-A177-3AD203B41FA5}">
                      <a16:colId xmlns:a16="http://schemas.microsoft.com/office/drawing/2014/main" val="20003"/>
                    </a:ext>
                  </a:extLst>
                </a:gridCol>
              </a:tblGrid>
              <a:tr h="1028295">
                <a:tc>
                  <a:txBody>
                    <a:bodyPr/>
                    <a:lstStyle/>
                    <a:p>
                      <a:pPr algn="ctr">
                        <a:lnSpc>
                          <a:spcPts val="2520"/>
                        </a:lnSpc>
                        <a:defRPr/>
                      </a:pPr>
                      <a:r>
                        <a:rPr lang="en-US" sz="1800" b="1">
                          <a:solidFill>
                            <a:srgbClr val="000000"/>
                          </a:solidFill>
                          <a:latin typeface="Cerebri Bold"/>
                          <a:ea typeface="Cerebri Bold"/>
                          <a:cs typeface="Cerebri Bold"/>
                          <a:sym typeface="Cerebri Bold"/>
                        </a:rPr>
                        <a:t>Variabel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Chi2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Cerebri Bold"/>
                          <a:ea typeface="Cerebri Bold"/>
                          <a:cs typeface="Cerebri Bold"/>
                          <a:sym typeface="Cerebri Bold"/>
                        </a:rPr>
                        <a:t>P-Value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b="1">
                          <a:solidFill>
                            <a:srgbClr val="000000"/>
                          </a:solidFill>
                          <a:latin typeface="Cerebri Bold"/>
                          <a:ea typeface="Cerebri Bold"/>
                          <a:cs typeface="Cerebri Bold"/>
                          <a:sym typeface="Cerebri Bold"/>
                        </a:rPr>
                        <a:t>Signifikansi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16870">
                <a:tc>
                  <a:txBody>
                    <a:bodyPr/>
                    <a:lstStyle/>
                    <a:p>
                      <a:pPr algn="ctr">
                        <a:lnSpc>
                          <a:spcPts val="2520"/>
                        </a:lnSpc>
                        <a:defRPr/>
                      </a:pPr>
                      <a:r>
                        <a:rPr lang="en-US" sz="1800">
                          <a:solidFill>
                            <a:srgbClr val="000000"/>
                          </a:solidFill>
                          <a:latin typeface="Cerebri"/>
                          <a:ea typeface="Cerebri"/>
                          <a:cs typeface="Cerebri"/>
                          <a:sym typeface="Cerebri"/>
                        </a:rPr>
                        <a:t>BMI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2149.0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0.489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Tidak Signifikan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16870">
                <a:tc>
                  <a:txBody>
                    <a:bodyPr/>
                    <a:lstStyle/>
                    <a:p>
                      <a:pPr algn="ctr">
                        <a:lnSpc>
                          <a:spcPts val="2520"/>
                        </a:lnSpc>
                        <a:defRPr/>
                      </a:pPr>
                      <a:r>
                        <a:rPr lang="en-US" sz="1800">
                          <a:solidFill>
                            <a:srgbClr val="000000"/>
                          </a:solidFill>
                          <a:latin typeface="Cerebri"/>
                          <a:ea typeface="Cerebri"/>
                          <a:cs typeface="Cerebri"/>
                          <a:sym typeface="Cerebri"/>
                        </a:rPr>
                        <a:t>Alcohol Consumption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2149.0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0.489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Tidak Signifikan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16870">
                <a:tc>
                  <a:txBody>
                    <a:bodyPr/>
                    <a:lstStyle/>
                    <a:p>
                      <a:pPr algn="ctr">
                        <a:lnSpc>
                          <a:spcPts val="2520"/>
                        </a:lnSpc>
                        <a:defRPr/>
                      </a:pPr>
                      <a:r>
                        <a:rPr lang="en-US" sz="1800">
                          <a:solidFill>
                            <a:srgbClr val="000000"/>
                          </a:solidFill>
                          <a:latin typeface="Cerebri"/>
                          <a:ea typeface="Cerebri"/>
                          <a:cs typeface="Cerebri"/>
                          <a:sym typeface="Cerebri"/>
                        </a:rPr>
                        <a:t>Physical Activity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2149.0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0.489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Tidak Signifikan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16870">
                <a:tc>
                  <a:txBody>
                    <a:bodyPr/>
                    <a:lstStyle/>
                    <a:p>
                      <a:pPr algn="ctr">
                        <a:lnSpc>
                          <a:spcPts val="2520"/>
                        </a:lnSpc>
                        <a:defRPr/>
                      </a:pPr>
                      <a:r>
                        <a:rPr lang="en-US" sz="1800">
                          <a:solidFill>
                            <a:srgbClr val="000000"/>
                          </a:solidFill>
                          <a:latin typeface="Cerebri"/>
                          <a:ea typeface="Cerebri"/>
                          <a:cs typeface="Cerebri"/>
                          <a:sym typeface="Cerebri"/>
                        </a:rPr>
                        <a:t>Sleep Quality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2149.0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0.489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Cerebri"/>
                          <a:ea typeface="Cerebri"/>
                          <a:cs typeface="Cerebri"/>
                          <a:sym typeface="Cerebri"/>
                        </a:rPr>
                        <a:t>Tidak Signifikan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TextBox 6"/>
          <p:cNvSpPr txBox="1"/>
          <p:nvPr/>
        </p:nvSpPr>
        <p:spPr>
          <a:xfrm>
            <a:off x="1105358" y="1123139"/>
            <a:ext cx="16328514" cy="1410335"/>
          </a:xfrm>
          <a:prstGeom prst="rect">
            <a:avLst/>
          </a:prstGeom>
        </p:spPr>
        <p:txBody>
          <a:bodyPr lIns="0" tIns="0" rIns="0" bIns="0" rtlCol="0" anchor="t">
            <a:spAutoFit/>
          </a:bodyPr>
          <a:lstStyle/>
          <a:p>
            <a:pPr algn="just">
              <a:lnSpc>
                <a:spcPts val="3745"/>
              </a:lnSpc>
            </a:pPr>
            <a:r>
              <a:rPr lang="en-US" sz="3500" b="1" spc="-192">
                <a:solidFill>
                  <a:srgbClr val="8C52FF"/>
                </a:solidFill>
                <a:latin typeface="Cerebri Heavy"/>
                <a:ea typeface="Cerebri Heavy"/>
                <a:cs typeface="Cerebri Heavy"/>
                <a:sym typeface="Cerebri Heavy"/>
              </a:rPr>
              <a:t>Bagaimana perbandingan proporsi gaya hidup antara pasien Alzheimer dan Non-AD?</a:t>
            </a:r>
          </a:p>
          <a:p>
            <a:pPr algn="just">
              <a:lnSpc>
                <a:spcPts val="3745"/>
              </a:lnSpc>
            </a:pPr>
            <a:endParaRPr lang="en-US" sz="3500" b="1" spc="-192">
              <a:solidFill>
                <a:srgbClr val="8C52FF"/>
              </a:solidFill>
              <a:latin typeface="Cerebri Heavy"/>
              <a:ea typeface="Cerebri Heavy"/>
              <a:cs typeface="Cerebri Heavy"/>
              <a:sym typeface="Cerebri Heavy"/>
            </a:endParaRPr>
          </a:p>
        </p:txBody>
      </p:sp>
      <p:sp>
        <p:nvSpPr>
          <p:cNvPr id="7" name="TextBox 7"/>
          <p:cNvSpPr txBox="1"/>
          <p:nvPr/>
        </p:nvSpPr>
        <p:spPr>
          <a:xfrm>
            <a:off x="12035090" y="2247724"/>
            <a:ext cx="4357305" cy="372745"/>
          </a:xfrm>
          <a:prstGeom prst="rect">
            <a:avLst/>
          </a:prstGeom>
        </p:spPr>
        <p:txBody>
          <a:bodyPr lIns="0" tIns="0" rIns="0" bIns="0" rtlCol="0" anchor="t">
            <a:spAutoFit/>
          </a:bodyPr>
          <a:lstStyle/>
          <a:p>
            <a:pPr algn="ctr">
              <a:lnSpc>
                <a:spcPts val="3080"/>
              </a:lnSpc>
              <a:spcBef>
                <a:spcPct val="0"/>
              </a:spcBef>
            </a:pPr>
            <a:r>
              <a:rPr lang="en-US" sz="2200" b="1" spc="-44">
                <a:solidFill>
                  <a:srgbClr val="8C52FF"/>
                </a:solidFill>
                <a:latin typeface="Cerebri Bold"/>
                <a:ea typeface="Cerebri Bold"/>
                <a:cs typeface="Cerebri Bold"/>
                <a:sym typeface="Cerebri Bold"/>
              </a:rPr>
              <a:t>HASIL UJI CHI-SQUARE</a:t>
            </a:r>
          </a:p>
        </p:txBody>
      </p:sp>
      <p:sp>
        <p:nvSpPr>
          <p:cNvPr id="8" name="TextBox 8"/>
          <p:cNvSpPr txBox="1"/>
          <p:nvPr/>
        </p:nvSpPr>
        <p:spPr>
          <a:xfrm>
            <a:off x="1028700" y="7591910"/>
            <a:ext cx="15699524" cy="1934845"/>
          </a:xfrm>
          <a:prstGeom prst="rect">
            <a:avLst/>
          </a:prstGeom>
        </p:spPr>
        <p:txBody>
          <a:bodyPr lIns="0" tIns="0" rIns="0" bIns="0" rtlCol="0" anchor="t">
            <a:spAutoFit/>
          </a:bodyPr>
          <a:lstStyle/>
          <a:p>
            <a:pPr marL="474981" lvl="1" indent="-237491" algn="just">
              <a:lnSpc>
                <a:spcPts val="3080"/>
              </a:lnSpc>
              <a:buFont typeface="Arial"/>
              <a:buChar char="•"/>
            </a:pPr>
            <a:r>
              <a:rPr lang="en-US" sz="2200" spc="-44">
                <a:solidFill>
                  <a:srgbClr val="000000"/>
                </a:solidFill>
                <a:latin typeface="Cerebri"/>
                <a:ea typeface="Cerebri"/>
                <a:cs typeface="Cerebri"/>
                <a:sym typeface="Cerebri"/>
              </a:rPr>
              <a:t>Berdasarkan hasil analisis, BMI memiliki proporsi tertinggi diantara gaya hidup lain. Namun, selisih rata-rata BMI pada pasien Alzheimer dan Non-AD sangat kecil. Faktor gaya hidup lainnya menunjukkan proporsi yang cenderung mirip antara pasien Alzheimer dan non-AD</a:t>
            </a:r>
          </a:p>
          <a:p>
            <a:pPr marL="474981" lvl="1" indent="-237491" algn="just">
              <a:lnSpc>
                <a:spcPts val="3080"/>
              </a:lnSpc>
              <a:buFont typeface="Arial"/>
              <a:buChar char="•"/>
            </a:pPr>
            <a:r>
              <a:rPr lang="en-US" sz="2200" spc="-44">
                <a:solidFill>
                  <a:srgbClr val="000000"/>
                </a:solidFill>
                <a:latin typeface="Cerebri"/>
                <a:ea typeface="Cerebri"/>
                <a:cs typeface="Cerebri"/>
                <a:sym typeface="Cerebri"/>
              </a:rPr>
              <a:t>Hasil uji chi-square menunjukkan bahwa tidak terdapat hubungan secara signifikan pada semua faktor gaya hidup pada diagnosis Alzheimer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45975" y="4800250"/>
            <a:ext cx="444155" cy="444155"/>
          </a:xfrm>
          <a:custGeom>
            <a:avLst/>
            <a:gdLst/>
            <a:ahLst/>
            <a:cxnLst/>
            <a:rect l="l" t="t" r="r" b="b"/>
            <a:pathLst>
              <a:path w="444155" h="444155">
                <a:moveTo>
                  <a:pt x="0" y="0"/>
                </a:moveTo>
                <a:lnTo>
                  <a:pt x="444155" y="0"/>
                </a:lnTo>
                <a:lnTo>
                  <a:pt x="444155" y="444155"/>
                </a:lnTo>
                <a:lnTo>
                  <a:pt x="0" y="444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45975" y="5585544"/>
            <a:ext cx="444155" cy="444155"/>
          </a:xfrm>
          <a:custGeom>
            <a:avLst/>
            <a:gdLst/>
            <a:ahLst/>
            <a:cxnLst/>
            <a:rect l="l" t="t" r="r" b="b"/>
            <a:pathLst>
              <a:path w="444155" h="444155">
                <a:moveTo>
                  <a:pt x="0" y="0"/>
                </a:moveTo>
                <a:lnTo>
                  <a:pt x="444155" y="0"/>
                </a:lnTo>
                <a:lnTo>
                  <a:pt x="444155" y="444155"/>
                </a:lnTo>
                <a:lnTo>
                  <a:pt x="0" y="444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017575" y="6416767"/>
            <a:ext cx="2609793" cy="2666455"/>
          </a:xfrm>
          <a:custGeom>
            <a:avLst/>
            <a:gdLst/>
            <a:ahLst/>
            <a:cxnLst/>
            <a:rect l="l" t="t" r="r" b="b"/>
            <a:pathLst>
              <a:path w="2609793" h="2666455">
                <a:moveTo>
                  <a:pt x="0" y="0"/>
                </a:moveTo>
                <a:lnTo>
                  <a:pt x="2609793" y="0"/>
                </a:lnTo>
                <a:lnTo>
                  <a:pt x="2609793" y="2666455"/>
                </a:lnTo>
                <a:lnTo>
                  <a:pt x="0" y="26664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1303547" y="3337342"/>
            <a:ext cx="5663813" cy="566381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25046" b="-25046"/>
              </a:stretch>
            </a:blipFill>
          </p:spPr>
        </p:sp>
      </p:grpSp>
      <p:sp>
        <p:nvSpPr>
          <p:cNvPr id="7" name="Freeform 7"/>
          <p:cNvSpPr/>
          <p:nvPr/>
        </p:nvSpPr>
        <p:spPr>
          <a:xfrm rot="-9213962">
            <a:off x="15839731" y="8242185"/>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6250038">
            <a:off x="-1237173" y="8805386"/>
            <a:ext cx="3570582" cy="3561656"/>
          </a:xfrm>
          <a:custGeom>
            <a:avLst/>
            <a:gdLst/>
            <a:ahLst/>
            <a:cxnLst/>
            <a:rect l="l" t="t" r="r" b="b"/>
            <a:pathLst>
              <a:path w="3570582" h="3561656">
                <a:moveTo>
                  <a:pt x="0" y="0"/>
                </a:moveTo>
                <a:lnTo>
                  <a:pt x="3570582" y="0"/>
                </a:lnTo>
                <a:lnTo>
                  <a:pt x="3570582" y="3561655"/>
                </a:lnTo>
                <a:lnTo>
                  <a:pt x="0" y="35616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rot="2700000">
            <a:off x="4977706" y="-1922818"/>
            <a:ext cx="3570582" cy="3561656"/>
          </a:xfrm>
          <a:custGeom>
            <a:avLst/>
            <a:gdLst/>
            <a:ahLst/>
            <a:cxnLst/>
            <a:rect l="l" t="t" r="r" b="b"/>
            <a:pathLst>
              <a:path w="3570582" h="3561656">
                <a:moveTo>
                  <a:pt x="0" y="0"/>
                </a:moveTo>
                <a:lnTo>
                  <a:pt x="3570582" y="0"/>
                </a:lnTo>
                <a:lnTo>
                  <a:pt x="3570582" y="3561655"/>
                </a:lnTo>
                <a:lnTo>
                  <a:pt x="0" y="35616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1545975" y="2419946"/>
            <a:ext cx="11098329" cy="1170629"/>
          </a:xfrm>
          <a:prstGeom prst="rect">
            <a:avLst/>
          </a:prstGeom>
        </p:spPr>
        <p:txBody>
          <a:bodyPr lIns="0" tIns="0" rIns="0" bIns="0" rtlCol="0" anchor="t">
            <a:spAutoFit/>
          </a:bodyPr>
          <a:lstStyle/>
          <a:p>
            <a:pPr algn="l">
              <a:lnSpc>
                <a:spcPts val="9024"/>
              </a:lnSpc>
            </a:pPr>
            <a:r>
              <a:rPr lang="en-US" sz="8434" b="1" spc="-463">
                <a:solidFill>
                  <a:srgbClr val="8C52FF"/>
                </a:solidFill>
                <a:latin typeface="Cerebri Heavy"/>
                <a:ea typeface="Cerebri Heavy"/>
                <a:cs typeface="Cerebri Heavy"/>
                <a:sym typeface="Cerebri Heavy"/>
              </a:rPr>
              <a:t>Rekomendasi</a:t>
            </a:r>
          </a:p>
        </p:txBody>
      </p:sp>
      <p:sp>
        <p:nvSpPr>
          <p:cNvPr id="11" name="TextBox 11"/>
          <p:cNvSpPr txBox="1"/>
          <p:nvPr/>
        </p:nvSpPr>
        <p:spPr>
          <a:xfrm>
            <a:off x="2283082" y="4689710"/>
            <a:ext cx="7928955" cy="581158"/>
          </a:xfrm>
          <a:prstGeom prst="rect">
            <a:avLst/>
          </a:prstGeom>
        </p:spPr>
        <p:txBody>
          <a:bodyPr lIns="0" tIns="0" rIns="0" bIns="0" rtlCol="0" anchor="t">
            <a:spAutoFit/>
          </a:bodyPr>
          <a:lstStyle/>
          <a:p>
            <a:pPr algn="l">
              <a:lnSpc>
                <a:spcPts val="4495"/>
              </a:lnSpc>
            </a:pPr>
            <a:r>
              <a:rPr lang="en-US" sz="2809" b="1">
                <a:solidFill>
                  <a:srgbClr val="8C52FF"/>
                </a:solidFill>
                <a:latin typeface="Univers Bold"/>
                <a:ea typeface="Univers Bold"/>
                <a:cs typeface="Univers Bold"/>
                <a:sym typeface="Univers Bold"/>
              </a:rPr>
              <a:t>Melakukan pemeriksaan secara rutin</a:t>
            </a:r>
          </a:p>
        </p:txBody>
      </p:sp>
      <p:sp>
        <p:nvSpPr>
          <p:cNvPr id="12" name="TextBox 12"/>
          <p:cNvSpPr txBox="1"/>
          <p:nvPr/>
        </p:nvSpPr>
        <p:spPr>
          <a:xfrm>
            <a:off x="15233623" y="828636"/>
            <a:ext cx="2025677" cy="708025"/>
          </a:xfrm>
          <a:prstGeom prst="rect">
            <a:avLst/>
          </a:prstGeom>
        </p:spPr>
        <p:txBody>
          <a:bodyPr lIns="0" tIns="0" rIns="0" bIns="0" rtlCol="0" anchor="t">
            <a:spAutoFit/>
          </a:bodyPr>
          <a:lstStyle/>
          <a:p>
            <a:pPr algn="r">
              <a:lnSpc>
                <a:spcPts val="5450"/>
              </a:lnSpc>
            </a:pPr>
            <a:r>
              <a:rPr lang="en-US" sz="5000">
                <a:solidFill>
                  <a:srgbClr val="000000"/>
                </a:solidFill>
                <a:latin typeface="League Spartan"/>
                <a:ea typeface="League Spartan"/>
                <a:cs typeface="League Spartan"/>
                <a:sym typeface="League Spartan"/>
              </a:rPr>
              <a:t>07.</a:t>
            </a:r>
          </a:p>
        </p:txBody>
      </p:sp>
      <p:sp>
        <p:nvSpPr>
          <p:cNvPr id="13" name="TextBox 13"/>
          <p:cNvSpPr txBox="1"/>
          <p:nvPr/>
        </p:nvSpPr>
        <p:spPr>
          <a:xfrm>
            <a:off x="1027606" y="905177"/>
            <a:ext cx="3368267" cy="372745"/>
          </a:xfrm>
          <a:prstGeom prst="rect">
            <a:avLst/>
          </a:prstGeom>
        </p:spPr>
        <p:txBody>
          <a:bodyPr lIns="0" tIns="0" rIns="0" bIns="0" rtlCol="0" anchor="t">
            <a:spAutoFit/>
          </a:bodyPr>
          <a:lstStyle/>
          <a:p>
            <a:pPr algn="l">
              <a:lnSpc>
                <a:spcPts val="3080"/>
              </a:lnSpc>
              <a:spcBef>
                <a:spcPct val="0"/>
              </a:spcBef>
            </a:pPr>
            <a:r>
              <a:rPr lang="en-US" sz="2200" b="1" spc="-44">
                <a:solidFill>
                  <a:srgbClr val="000000"/>
                </a:solidFill>
                <a:latin typeface="Cerebri Bold"/>
                <a:ea typeface="Cerebri Bold"/>
                <a:cs typeface="Cerebri Bold"/>
                <a:sym typeface="Cerebri Bold"/>
              </a:rPr>
              <a:t>STUDIO SHODWE</a:t>
            </a:r>
          </a:p>
        </p:txBody>
      </p:sp>
      <p:sp>
        <p:nvSpPr>
          <p:cNvPr id="14" name="Freeform 14"/>
          <p:cNvSpPr/>
          <p:nvPr/>
        </p:nvSpPr>
        <p:spPr>
          <a:xfrm rot="-10800000">
            <a:off x="15474009" y="7610773"/>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TextBox 15"/>
          <p:cNvSpPr txBox="1"/>
          <p:nvPr/>
        </p:nvSpPr>
        <p:spPr>
          <a:xfrm>
            <a:off x="2283082" y="5367298"/>
            <a:ext cx="7928955" cy="1143133"/>
          </a:xfrm>
          <a:prstGeom prst="rect">
            <a:avLst/>
          </a:prstGeom>
        </p:spPr>
        <p:txBody>
          <a:bodyPr lIns="0" tIns="0" rIns="0" bIns="0" rtlCol="0" anchor="t">
            <a:spAutoFit/>
          </a:bodyPr>
          <a:lstStyle/>
          <a:p>
            <a:pPr algn="l">
              <a:lnSpc>
                <a:spcPts val="4495"/>
              </a:lnSpc>
            </a:pPr>
            <a:r>
              <a:rPr lang="en-US" sz="2809" b="1">
                <a:solidFill>
                  <a:srgbClr val="8C52FF"/>
                </a:solidFill>
                <a:latin typeface="Univers Bold"/>
                <a:ea typeface="Univers Bold"/>
                <a:cs typeface="Univers Bold"/>
                <a:sym typeface="Univers Bold"/>
              </a:rPr>
              <a:t>Membuat model prediksi sebagai deteksi dini terhadap diagnosa Alzheimer</a:t>
            </a:r>
          </a:p>
        </p:txBody>
      </p:sp>
      <p:sp>
        <p:nvSpPr>
          <p:cNvPr id="16" name="Freeform 16"/>
          <p:cNvSpPr/>
          <p:nvPr/>
        </p:nvSpPr>
        <p:spPr>
          <a:xfrm>
            <a:off x="1545975" y="6768786"/>
            <a:ext cx="444155" cy="444155"/>
          </a:xfrm>
          <a:custGeom>
            <a:avLst/>
            <a:gdLst/>
            <a:ahLst/>
            <a:cxnLst/>
            <a:rect l="l" t="t" r="r" b="b"/>
            <a:pathLst>
              <a:path w="444155" h="444155">
                <a:moveTo>
                  <a:pt x="0" y="0"/>
                </a:moveTo>
                <a:lnTo>
                  <a:pt x="444155" y="0"/>
                </a:lnTo>
                <a:lnTo>
                  <a:pt x="444155" y="444154"/>
                </a:lnTo>
                <a:lnTo>
                  <a:pt x="0" y="4441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2283082" y="6606861"/>
            <a:ext cx="7928955" cy="1143133"/>
          </a:xfrm>
          <a:prstGeom prst="rect">
            <a:avLst/>
          </a:prstGeom>
        </p:spPr>
        <p:txBody>
          <a:bodyPr lIns="0" tIns="0" rIns="0" bIns="0" rtlCol="0" anchor="t">
            <a:spAutoFit/>
          </a:bodyPr>
          <a:lstStyle/>
          <a:p>
            <a:pPr algn="l">
              <a:lnSpc>
                <a:spcPts val="4495"/>
              </a:lnSpc>
            </a:pPr>
            <a:r>
              <a:rPr lang="en-US" sz="2809" b="1">
                <a:solidFill>
                  <a:srgbClr val="8C52FF"/>
                </a:solidFill>
                <a:latin typeface="Univers Bold"/>
                <a:ea typeface="Univers Bold"/>
                <a:cs typeface="Univers Bold"/>
                <a:sym typeface="Univers Bold"/>
              </a:rPr>
              <a:t>Edukasi pola hidup sehat dan program aktivitas fisik pada lansia</a:t>
            </a:r>
          </a:p>
        </p:txBody>
      </p:sp>
      <p:sp>
        <p:nvSpPr>
          <p:cNvPr id="18" name="Freeform 18"/>
          <p:cNvSpPr/>
          <p:nvPr/>
        </p:nvSpPr>
        <p:spPr>
          <a:xfrm>
            <a:off x="1545975" y="7955890"/>
            <a:ext cx="444155" cy="444155"/>
          </a:xfrm>
          <a:custGeom>
            <a:avLst/>
            <a:gdLst/>
            <a:ahLst/>
            <a:cxnLst/>
            <a:rect l="l" t="t" r="r" b="b"/>
            <a:pathLst>
              <a:path w="444155" h="444155">
                <a:moveTo>
                  <a:pt x="0" y="0"/>
                </a:moveTo>
                <a:lnTo>
                  <a:pt x="444155" y="0"/>
                </a:lnTo>
                <a:lnTo>
                  <a:pt x="444155" y="444155"/>
                </a:lnTo>
                <a:lnTo>
                  <a:pt x="0" y="444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2283082" y="7845244"/>
            <a:ext cx="7928955" cy="581158"/>
          </a:xfrm>
          <a:prstGeom prst="rect">
            <a:avLst/>
          </a:prstGeom>
        </p:spPr>
        <p:txBody>
          <a:bodyPr lIns="0" tIns="0" rIns="0" bIns="0" rtlCol="0" anchor="t">
            <a:spAutoFit/>
          </a:bodyPr>
          <a:lstStyle/>
          <a:p>
            <a:pPr algn="l">
              <a:lnSpc>
                <a:spcPts val="4495"/>
              </a:lnSpc>
            </a:pPr>
            <a:r>
              <a:rPr lang="en-US" sz="2809" b="1">
                <a:solidFill>
                  <a:srgbClr val="8C52FF"/>
                </a:solidFill>
                <a:latin typeface="Univers Bold"/>
                <a:ea typeface="Univers Bold"/>
                <a:cs typeface="Univers Bold"/>
                <a:sym typeface="Univers Bold"/>
              </a:rPr>
              <a:t>Terapi psikologi dan pendampingan perilaku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326FA"/>
        </a:solidFill>
        <a:effectLst/>
      </p:bgPr>
    </p:bg>
    <p:spTree>
      <p:nvGrpSpPr>
        <p:cNvPr id="1" name=""/>
        <p:cNvGrpSpPr/>
        <p:nvPr/>
      </p:nvGrpSpPr>
      <p:grpSpPr>
        <a:xfrm>
          <a:off x="0" y="0"/>
          <a:ext cx="0" cy="0"/>
          <a:chOff x="0" y="0"/>
          <a:chExt cx="0" cy="0"/>
        </a:xfrm>
      </p:grpSpPr>
      <p:sp>
        <p:nvSpPr>
          <p:cNvPr id="2" name="Freeform 2"/>
          <p:cNvSpPr/>
          <p:nvPr/>
        </p:nvSpPr>
        <p:spPr>
          <a:xfrm>
            <a:off x="9144000" y="2686346"/>
            <a:ext cx="2974037" cy="3038607"/>
          </a:xfrm>
          <a:custGeom>
            <a:avLst/>
            <a:gdLst/>
            <a:ahLst/>
            <a:cxnLst/>
            <a:rect l="l" t="t" r="r" b="b"/>
            <a:pathLst>
              <a:path w="2974037" h="3038607">
                <a:moveTo>
                  <a:pt x="0" y="0"/>
                </a:moveTo>
                <a:lnTo>
                  <a:pt x="2974037" y="0"/>
                </a:lnTo>
                <a:lnTo>
                  <a:pt x="2974037" y="3038607"/>
                </a:lnTo>
                <a:lnTo>
                  <a:pt x="0" y="3038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931905" y="2061255"/>
            <a:ext cx="7327395" cy="732739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16666" b="-16666"/>
              </a:stretch>
            </a:blipFill>
          </p:spPr>
        </p:sp>
      </p:grpSp>
      <p:sp>
        <p:nvSpPr>
          <p:cNvPr id="5" name="Freeform 5"/>
          <p:cNvSpPr/>
          <p:nvPr/>
        </p:nvSpPr>
        <p:spPr>
          <a:xfrm rot="-6050350">
            <a:off x="-578521" y="8783393"/>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2700000">
            <a:off x="6759758" y="-1780828"/>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592267" y="2146980"/>
            <a:ext cx="7257856" cy="897890"/>
          </a:xfrm>
          <a:prstGeom prst="rect">
            <a:avLst/>
          </a:prstGeom>
        </p:spPr>
        <p:txBody>
          <a:bodyPr lIns="0" tIns="0" rIns="0" bIns="0" rtlCol="0" anchor="t">
            <a:spAutoFit/>
          </a:bodyPr>
          <a:lstStyle/>
          <a:p>
            <a:pPr algn="l">
              <a:lnSpc>
                <a:spcPts val="6955"/>
              </a:lnSpc>
            </a:pPr>
            <a:r>
              <a:rPr lang="en-US" sz="6500" b="1">
                <a:solidFill>
                  <a:srgbClr val="FFFFFF"/>
                </a:solidFill>
                <a:latin typeface="Cerebri Heavy"/>
                <a:ea typeface="Cerebri Heavy"/>
                <a:cs typeface="Cerebri Heavy"/>
                <a:sym typeface="Cerebri Heavy"/>
              </a:rPr>
              <a:t>Tentang Saya</a:t>
            </a:r>
          </a:p>
        </p:txBody>
      </p:sp>
      <p:sp>
        <p:nvSpPr>
          <p:cNvPr id="8" name="TextBox 8"/>
          <p:cNvSpPr txBox="1"/>
          <p:nvPr/>
        </p:nvSpPr>
        <p:spPr>
          <a:xfrm>
            <a:off x="1592267" y="4167549"/>
            <a:ext cx="7257856" cy="4630591"/>
          </a:xfrm>
          <a:prstGeom prst="rect">
            <a:avLst/>
          </a:prstGeom>
        </p:spPr>
        <p:txBody>
          <a:bodyPr lIns="0" tIns="0" rIns="0" bIns="0" rtlCol="0" anchor="t">
            <a:spAutoFit/>
          </a:bodyPr>
          <a:lstStyle/>
          <a:p>
            <a:pPr algn="just">
              <a:lnSpc>
                <a:spcPts val="3065"/>
              </a:lnSpc>
            </a:pPr>
            <a:r>
              <a:rPr lang="en-US" sz="2689">
                <a:solidFill>
                  <a:srgbClr val="FFFFFF"/>
                </a:solidFill>
                <a:latin typeface="Univers"/>
                <a:ea typeface="Univers"/>
                <a:cs typeface="Univers"/>
                <a:sym typeface="Univers"/>
              </a:rPr>
              <a:t>Saya Tri Indah Wahyuningsi, lulusan Teknik Informatika dari Universitas Hasanuddin. Saat ini saya memiliki ketertarikan yang besar di bidang Data Science dan terus mengembangkan kemampuan melalui pembelajaran mandiri, pelatihan/bootcamp, serta pengerjaan berbagai proyek skala kecil. Fokus saya adalah membangun kompetensi dalam analisis data dan pengolahan informasi untuk menghasilkan solusi yang efektif dan relevan dalam proses pengambilan keputusan.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BF8F2"/>
        </a:solidFill>
        <a:effectLst/>
      </p:bgPr>
    </p:bg>
    <p:spTree>
      <p:nvGrpSpPr>
        <p:cNvPr id="1" name=""/>
        <p:cNvGrpSpPr/>
        <p:nvPr/>
      </p:nvGrpSpPr>
      <p:grpSpPr>
        <a:xfrm>
          <a:off x="0" y="0"/>
          <a:ext cx="0" cy="0"/>
          <a:chOff x="0" y="0"/>
          <a:chExt cx="0" cy="0"/>
        </a:xfrm>
      </p:grpSpPr>
      <p:sp>
        <p:nvSpPr>
          <p:cNvPr id="2" name="Freeform 2"/>
          <p:cNvSpPr/>
          <p:nvPr/>
        </p:nvSpPr>
        <p:spPr>
          <a:xfrm>
            <a:off x="1511479" y="4833732"/>
            <a:ext cx="4670340" cy="5453268"/>
          </a:xfrm>
          <a:custGeom>
            <a:avLst/>
            <a:gdLst/>
            <a:ahLst/>
            <a:cxnLst/>
            <a:rect l="l" t="t" r="r" b="b"/>
            <a:pathLst>
              <a:path w="4670340" h="5453268">
                <a:moveTo>
                  <a:pt x="0" y="0"/>
                </a:moveTo>
                <a:lnTo>
                  <a:pt x="4670340" y="0"/>
                </a:lnTo>
                <a:lnTo>
                  <a:pt x="4670340" y="5453268"/>
                </a:lnTo>
                <a:lnTo>
                  <a:pt x="0" y="5453268"/>
                </a:lnTo>
                <a:lnTo>
                  <a:pt x="0" y="0"/>
                </a:lnTo>
                <a:close/>
              </a:path>
            </a:pathLst>
          </a:custGeom>
          <a:blipFill>
            <a:blip r:embed="rId2">
              <a:extLst>
                <a:ext uri="{96DAC541-7B7A-43D3-8B79-37D633B846F1}">
                  <asvg:svgBlip xmlns:asvg="http://schemas.microsoft.com/office/drawing/2016/SVG/main" r:embed="rId3"/>
                </a:ext>
              </a:extLst>
            </a:blip>
            <a:stretch>
              <a:fillRect b="-30008"/>
            </a:stretch>
          </a:blipFill>
        </p:spPr>
      </p:sp>
      <p:sp>
        <p:nvSpPr>
          <p:cNvPr id="3" name="Freeform 3"/>
          <p:cNvSpPr/>
          <p:nvPr/>
        </p:nvSpPr>
        <p:spPr>
          <a:xfrm>
            <a:off x="6808830" y="4833732"/>
            <a:ext cx="4670340" cy="5453268"/>
          </a:xfrm>
          <a:custGeom>
            <a:avLst/>
            <a:gdLst/>
            <a:ahLst/>
            <a:cxnLst/>
            <a:rect l="l" t="t" r="r" b="b"/>
            <a:pathLst>
              <a:path w="4670340" h="5453268">
                <a:moveTo>
                  <a:pt x="0" y="0"/>
                </a:moveTo>
                <a:lnTo>
                  <a:pt x="4670340" y="0"/>
                </a:lnTo>
                <a:lnTo>
                  <a:pt x="4670340" y="5453268"/>
                </a:lnTo>
                <a:lnTo>
                  <a:pt x="0" y="5453268"/>
                </a:lnTo>
                <a:lnTo>
                  <a:pt x="0" y="0"/>
                </a:lnTo>
                <a:close/>
              </a:path>
            </a:pathLst>
          </a:custGeom>
          <a:blipFill>
            <a:blip r:embed="rId2">
              <a:extLst>
                <a:ext uri="{96DAC541-7B7A-43D3-8B79-37D633B846F1}">
                  <asvg:svgBlip xmlns:asvg="http://schemas.microsoft.com/office/drawing/2016/SVG/main" r:embed="rId3"/>
                </a:ext>
              </a:extLst>
            </a:blip>
            <a:stretch>
              <a:fillRect b="-30008"/>
            </a:stretch>
          </a:blipFill>
        </p:spPr>
      </p:sp>
      <p:sp>
        <p:nvSpPr>
          <p:cNvPr id="4" name="Freeform 4"/>
          <p:cNvSpPr/>
          <p:nvPr/>
        </p:nvSpPr>
        <p:spPr>
          <a:xfrm>
            <a:off x="12106181" y="4833732"/>
            <a:ext cx="4670340" cy="5453268"/>
          </a:xfrm>
          <a:custGeom>
            <a:avLst/>
            <a:gdLst/>
            <a:ahLst/>
            <a:cxnLst/>
            <a:rect l="l" t="t" r="r" b="b"/>
            <a:pathLst>
              <a:path w="4670340" h="5453268">
                <a:moveTo>
                  <a:pt x="0" y="0"/>
                </a:moveTo>
                <a:lnTo>
                  <a:pt x="4670340" y="0"/>
                </a:lnTo>
                <a:lnTo>
                  <a:pt x="4670340" y="5453268"/>
                </a:lnTo>
                <a:lnTo>
                  <a:pt x="0" y="5453268"/>
                </a:lnTo>
                <a:lnTo>
                  <a:pt x="0" y="0"/>
                </a:lnTo>
                <a:close/>
              </a:path>
            </a:pathLst>
          </a:custGeom>
          <a:blipFill>
            <a:blip r:embed="rId2">
              <a:extLst>
                <a:ext uri="{96DAC541-7B7A-43D3-8B79-37D633B846F1}">
                  <asvg:svgBlip xmlns:asvg="http://schemas.microsoft.com/office/drawing/2016/SVG/main" r:embed="rId3"/>
                </a:ext>
              </a:extLst>
            </a:blip>
            <a:stretch>
              <a:fillRect b="-30008"/>
            </a:stretch>
          </a:blipFill>
        </p:spPr>
      </p:sp>
      <p:sp>
        <p:nvSpPr>
          <p:cNvPr id="5" name="Freeform 5"/>
          <p:cNvSpPr/>
          <p:nvPr/>
        </p:nvSpPr>
        <p:spPr>
          <a:xfrm rot="1543914">
            <a:off x="-1849132" y="-3243299"/>
            <a:ext cx="3698263" cy="6896528"/>
          </a:xfrm>
          <a:custGeom>
            <a:avLst/>
            <a:gdLst/>
            <a:ahLst/>
            <a:cxnLst/>
            <a:rect l="l" t="t" r="r" b="b"/>
            <a:pathLst>
              <a:path w="3698263" h="6896528">
                <a:moveTo>
                  <a:pt x="0" y="0"/>
                </a:moveTo>
                <a:lnTo>
                  <a:pt x="3698264" y="0"/>
                </a:lnTo>
                <a:lnTo>
                  <a:pt x="3698264" y="6896528"/>
                </a:lnTo>
                <a:lnTo>
                  <a:pt x="0" y="68965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5577046">
            <a:off x="16644128" y="8193370"/>
            <a:ext cx="3167078" cy="2129860"/>
          </a:xfrm>
          <a:custGeom>
            <a:avLst/>
            <a:gdLst/>
            <a:ahLst/>
            <a:cxnLst/>
            <a:rect l="l" t="t" r="r" b="b"/>
            <a:pathLst>
              <a:path w="3167078" h="2129860">
                <a:moveTo>
                  <a:pt x="0" y="0"/>
                </a:moveTo>
                <a:lnTo>
                  <a:pt x="3167078" y="0"/>
                </a:lnTo>
                <a:lnTo>
                  <a:pt x="3167078" y="2129860"/>
                </a:lnTo>
                <a:lnTo>
                  <a:pt x="0" y="21298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3079140">
            <a:off x="-690430" y="-529971"/>
            <a:ext cx="3438260" cy="2986988"/>
          </a:xfrm>
          <a:custGeom>
            <a:avLst/>
            <a:gdLst/>
            <a:ahLst/>
            <a:cxnLst/>
            <a:rect l="l" t="t" r="r" b="b"/>
            <a:pathLst>
              <a:path w="3438260" h="2986988">
                <a:moveTo>
                  <a:pt x="0" y="0"/>
                </a:moveTo>
                <a:lnTo>
                  <a:pt x="3438260" y="0"/>
                </a:lnTo>
                <a:lnTo>
                  <a:pt x="3438260" y="2986988"/>
                </a:lnTo>
                <a:lnTo>
                  <a:pt x="0" y="2986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5400000">
            <a:off x="16229182" y="-1938523"/>
            <a:ext cx="3386620" cy="4829405"/>
          </a:xfrm>
          <a:custGeom>
            <a:avLst/>
            <a:gdLst/>
            <a:ahLst/>
            <a:cxnLst/>
            <a:rect l="l" t="t" r="r" b="b"/>
            <a:pathLst>
              <a:path w="3386620" h="4829405">
                <a:moveTo>
                  <a:pt x="0" y="0"/>
                </a:moveTo>
                <a:lnTo>
                  <a:pt x="3386621" y="0"/>
                </a:lnTo>
                <a:lnTo>
                  <a:pt x="3386621" y="4829405"/>
                </a:lnTo>
                <a:lnTo>
                  <a:pt x="0" y="482940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5400000">
            <a:off x="14443813" y="-1046653"/>
            <a:ext cx="2002214" cy="2546536"/>
          </a:xfrm>
          <a:custGeom>
            <a:avLst/>
            <a:gdLst/>
            <a:ahLst/>
            <a:cxnLst/>
            <a:rect l="l" t="t" r="r" b="b"/>
            <a:pathLst>
              <a:path w="2002214" h="2546536">
                <a:moveTo>
                  <a:pt x="0" y="0"/>
                </a:moveTo>
                <a:lnTo>
                  <a:pt x="2002214" y="0"/>
                </a:lnTo>
                <a:lnTo>
                  <a:pt x="2002214" y="2546536"/>
                </a:lnTo>
                <a:lnTo>
                  <a:pt x="0" y="254653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2408959" y="5263428"/>
            <a:ext cx="2875379" cy="1775547"/>
          </a:xfrm>
          <a:custGeom>
            <a:avLst/>
            <a:gdLst/>
            <a:ahLst/>
            <a:cxnLst/>
            <a:rect l="l" t="t" r="r" b="b"/>
            <a:pathLst>
              <a:path w="2875379" h="1775547">
                <a:moveTo>
                  <a:pt x="0" y="0"/>
                </a:moveTo>
                <a:lnTo>
                  <a:pt x="2875379" y="0"/>
                </a:lnTo>
                <a:lnTo>
                  <a:pt x="2875379" y="1775547"/>
                </a:lnTo>
                <a:lnTo>
                  <a:pt x="0" y="177554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8401211" y="5143500"/>
            <a:ext cx="1485579" cy="1895475"/>
          </a:xfrm>
          <a:custGeom>
            <a:avLst/>
            <a:gdLst/>
            <a:ahLst/>
            <a:cxnLst/>
            <a:rect l="l" t="t" r="r" b="b"/>
            <a:pathLst>
              <a:path w="1485579" h="1895475">
                <a:moveTo>
                  <a:pt x="0" y="0"/>
                </a:moveTo>
                <a:lnTo>
                  <a:pt x="1485578" y="0"/>
                </a:lnTo>
                <a:lnTo>
                  <a:pt x="1485578" y="1895475"/>
                </a:lnTo>
                <a:lnTo>
                  <a:pt x="0" y="189547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a:off x="13568139" y="5158571"/>
            <a:ext cx="1746425" cy="1880404"/>
          </a:xfrm>
          <a:custGeom>
            <a:avLst/>
            <a:gdLst/>
            <a:ahLst/>
            <a:cxnLst/>
            <a:rect l="l" t="t" r="r" b="b"/>
            <a:pathLst>
              <a:path w="1746425" h="1880404">
                <a:moveTo>
                  <a:pt x="0" y="0"/>
                </a:moveTo>
                <a:lnTo>
                  <a:pt x="1746425" y="0"/>
                </a:lnTo>
                <a:lnTo>
                  <a:pt x="1746425" y="1880404"/>
                </a:lnTo>
                <a:lnTo>
                  <a:pt x="0" y="188040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3" name="TextBox 13"/>
          <p:cNvSpPr txBox="1"/>
          <p:nvPr/>
        </p:nvSpPr>
        <p:spPr>
          <a:xfrm>
            <a:off x="3162864" y="2283789"/>
            <a:ext cx="11830480" cy="1083292"/>
          </a:xfrm>
          <a:prstGeom prst="rect">
            <a:avLst/>
          </a:prstGeom>
        </p:spPr>
        <p:txBody>
          <a:bodyPr lIns="0" tIns="0" rIns="0" bIns="0" rtlCol="0" anchor="t">
            <a:spAutoFit/>
          </a:bodyPr>
          <a:lstStyle/>
          <a:p>
            <a:pPr marL="0" lvl="0" indent="0" algn="ctr">
              <a:lnSpc>
                <a:spcPts val="8258"/>
              </a:lnSpc>
              <a:spcBef>
                <a:spcPct val="0"/>
              </a:spcBef>
            </a:pPr>
            <a:r>
              <a:rPr lang="en-US" sz="7865">
                <a:solidFill>
                  <a:srgbClr val="351D63"/>
                </a:solidFill>
                <a:latin typeface="League Spartan"/>
                <a:ea typeface="League Spartan"/>
                <a:cs typeface="League Spartan"/>
                <a:sym typeface="League Spartan"/>
              </a:rPr>
              <a:t>Data Preprocessing</a:t>
            </a:r>
          </a:p>
        </p:txBody>
      </p:sp>
      <p:sp>
        <p:nvSpPr>
          <p:cNvPr id="14" name="TextBox 14"/>
          <p:cNvSpPr txBox="1"/>
          <p:nvPr/>
        </p:nvSpPr>
        <p:spPr>
          <a:xfrm>
            <a:off x="1840670" y="7248525"/>
            <a:ext cx="4011957" cy="474782"/>
          </a:xfrm>
          <a:prstGeom prst="rect">
            <a:avLst/>
          </a:prstGeom>
        </p:spPr>
        <p:txBody>
          <a:bodyPr lIns="0" tIns="0" rIns="0" bIns="0" rtlCol="0" anchor="t">
            <a:spAutoFit/>
          </a:bodyPr>
          <a:lstStyle/>
          <a:p>
            <a:pPr algn="ctr">
              <a:lnSpc>
                <a:spcPts val="3742"/>
              </a:lnSpc>
              <a:spcBef>
                <a:spcPct val="0"/>
              </a:spcBef>
            </a:pPr>
            <a:r>
              <a:rPr lang="en-US" sz="3171" b="1">
                <a:solidFill>
                  <a:srgbClr val="351D63"/>
                </a:solidFill>
                <a:latin typeface="Glacial Indifference Bold"/>
                <a:ea typeface="Glacial Indifference Bold"/>
                <a:cs typeface="Glacial Indifference Bold"/>
                <a:sym typeface="Glacial Indifference Bold"/>
              </a:rPr>
              <a:t>Split Data</a:t>
            </a:r>
          </a:p>
        </p:txBody>
      </p:sp>
      <p:sp>
        <p:nvSpPr>
          <p:cNvPr id="15" name="TextBox 15"/>
          <p:cNvSpPr txBox="1"/>
          <p:nvPr/>
        </p:nvSpPr>
        <p:spPr>
          <a:xfrm>
            <a:off x="7138021" y="7248525"/>
            <a:ext cx="4011957" cy="474782"/>
          </a:xfrm>
          <a:prstGeom prst="rect">
            <a:avLst/>
          </a:prstGeom>
        </p:spPr>
        <p:txBody>
          <a:bodyPr lIns="0" tIns="0" rIns="0" bIns="0" rtlCol="0" anchor="t">
            <a:spAutoFit/>
          </a:bodyPr>
          <a:lstStyle/>
          <a:p>
            <a:pPr algn="ctr">
              <a:lnSpc>
                <a:spcPts val="3742"/>
              </a:lnSpc>
              <a:spcBef>
                <a:spcPct val="0"/>
              </a:spcBef>
            </a:pPr>
            <a:r>
              <a:rPr lang="en-US" sz="3171" b="1">
                <a:solidFill>
                  <a:srgbClr val="351D63"/>
                </a:solidFill>
                <a:latin typeface="Glacial Indifference Bold"/>
                <a:ea typeface="Glacial Indifference Bold"/>
                <a:cs typeface="Glacial Indifference Bold"/>
                <a:sym typeface="Glacial Indifference Bold"/>
              </a:rPr>
              <a:t>Cek Multicolleniarity</a:t>
            </a:r>
          </a:p>
        </p:txBody>
      </p:sp>
      <p:sp>
        <p:nvSpPr>
          <p:cNvPr id="16" name="TextBox 16"/>
          <p:cNvSpPr txBox="1"/>
          <p:nvPr/>
        </p:nvSpPr>
        <p:spPr>
          <a:xfrm>
            <a:off x="12274922" y="7252553"/>
            <a:ext cx="4011957" cy="474782"/>
          </a:xfrm>
          <a:prstGeom prst="rect">
            <a:avLst/>
          </a:prstGeom>
        </p:spPr>
        <p:txBody>
          <a:bodyPr lIns="0" tIns="0" rIns="0" bIns="0" rtlCol="0" anchor="t">
            <a:spAutoFit/>
          </a:bodyPr>
          <a:lstStyle/>
          <a:p>
            <a:pPr algn="ctr">
              <a:lnSpc>
                <a:spcPts val="3742"/>
              </a:lnSpc>
              <a:spcBef>
                <a:spcPct val="0"/>
              </a:spcBef>
            </a:pPr>
            <a:r>
              <a:rPr lang="en-US" sz="3171" b="1">
                <a:solidFill>
                  <a:srgbClr val="351D63"/>
                </a:solidFill>
                <a:latin typeface="Glacial Indifference Bold"/>
                <a:ea typeface="Glacial Indifference Bold"/>
                <a:cs typeface="Glacial Indifference Bold"/>
                <a:sym typeface="Glacial Indifference Bold"/>
              </a:rPr>
              <a:t>Scaling</a:t>
            </a:r>
          </a:p>
        </p:txBody>
      </p:sp>
      <p:sp>
        <p:nvSpPr>
          <p:cNvPr id="17" name="TextBox 17"/>
          <p:cNvSpPr txBox="1"/>
          <p:nvPr/>
        </p:nvSpPr>
        <p:spPr>
          <a:xfrm>
            <a:off x="1840670" y="8361482"/>
            <a:ext cx="4011957" cy="387731"/>
          </a:xfrm>
          <a:prstGeom prst="rect">
            <a:avLst/>
          </a:prstGeom>
        </p:spPr>
        <p:txBody>
          <a:bodyPr lIns="0" tIns="0" rIns="0" bIns="0" rtlCol="0" anchor="t">
            <a:spAutoFit/>
          </a:bodyPr>
          <a:lstStyle/>
          <a:p>
            <a:pPr algn="ctr">
              <a:lnSpc>
                <a:spcPts val="3081"/>
              </a:lnSpc>
            </a:pPr>
            <a:r>
              <a:rPr lang="en-US" sz="2299">
                <a:solidFill>
                  <a:srgbClr val="351D63"/>
                </a:solidFill>
                <a:latin typeface="Glacial Indifference"/>
                <a:ea typeface="Glacial Indifference"/>
                <a:cs typeface="Glacial Indifference"/>
                <a:sym typeface="Glacial Indifference"/>
              </a:rPr>
              <a:t>Split data dengan rasio 70 : 30</a:t>
            </a:r>
          </a:p>
        </p:txBody>
      </p:sp>
      <p:sp>
        <p:nvSpPr>
          <p:cNvPr id="18" name="TextBox 18"/>
          <p:cNvSpPr txBox="1"/>
          <p:nvPr/>
        </p:nvSpPr>
        <p:spPr>
          <a:xfrm>
            <a:off x="7138021" y="8361482"/>
            <a:ext cx="4011957" cy="1168781"/>
          </a:xfrm>
          <a:prstGeom prst="rect">
            <a:avLst/>
          </a:prstGeom>
        </p:spPr>
        <p:txBody>
          <a:bodyPr lIns="0" tIns="0" rIns="0" bIns="0" rtlCol="0" anchor="t">
            <a:spAutoFit/>
          </a:bodyPr>
          <a:lstStyle/>
          <a:p>
            <a:pPr algn="ctr">
              <a:lnSpc>
                <a:spcPts val="3081"/>
              </a:lnSpc>
            </a:pPr>
            <a:r>
              <a:rPr lang="en-US" sz="2299">
                <a:solidFill>
                  <a:srgbClr val="351D63"/>
                </a:solidFill>
                <a:latin typeface="Glacial Indifference"/>
                <a:ea typeface="Glacial Indifference"/>
                <a:cs typeface="Glacial Indifference"/>
                <a:sym typeface="Glacial Indifference"/>
              </a:rPr>
              <a:t>Cek koefisien tiap variabel untuk melihat besaran korelasi yang diperoleh</a:t>
            </a:r>
          </a:p>
        </p:txBody>
      </p:sp>
      <p:sp>
        <p:nvSpPr>
          <p:cNvPr id="19" name="TextBox 19"/>
          <p:cNvSpPr txBox="1"/>
          <p:nvPr/>
        </p:nvSpPr>
        <p:spPr>
          <a:xfrm>
            <a:off x="12435373" y="8361482"/>
            <a:ext cx="4011957" cy="778256"/>
          </a:xfrm>
          <a:prstGeom prst="rect">
            <a:avLst/>
          </a:prstGeom>
        </p:spPr>
        <p:txBody>
          <a:bodyPr lIns="0" tIns="0" rIns="0" bIns="0" rtlCol="0" anchor="t">
            <a:spAutoFit/>
          </a:bodyPr>
          <a:lstStyle/>
          <a:p>
            <a:pPr algn="ctr">
              <a:lnSpc>
                <a:spcPts val="3081"/>
              </a:lnSpc>
            </a:pPr>
            <a:r>
              <a:rPr lang="en-US" sz="2299">
                <a:solidFill>
                  <a:srgbClr val="351D63"/>
                </a:solidFill>
                <a:latin typeface="Glacial Indifference"/>
                <a:ea typeface="Glacial Indifference"/>
                <a:cs typeface="Glacial Indifference"/>
                <a:sym typeface="Glacial Indifference"/>
              </a:rPr>
              <a:t>Menormalisasikan data menggunakan min max scaler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8F2"/>
        </a:solidFill>
        <a:effectLst/>
      </p:bgPr>
    </p:bg>
    <p:spTree>
      <p:nvGrpSpPr>
        <p:cNvPr id="1" name=""/>
        <p:cNvGrpSpPr/>
        <p:nvPr/>
      </p:nvGrpSpPr>
      <p:grpSpPr>
        <a:xfrm>
          <a:off x="0" y="0"/>
          <a:ext cx="0" cy="0"/>
          <a:chOff x="0" y="0"/>
          <a:chExt cx="0" cy="0"/>
        </a:xfrm>
      </p:grpSpPr>
      <p:sp>
        <p:nvSpPr>
          <p:cNvPr id="2" name="Freeform 2"/>
          <p:cNvSpPr/>
          <p:nvPr/>
        </p:nvSpPr>
        <p:spPr>
          <a:xfrm rot="1543914">
            <a:off x="-683613" y="-1167719"/>
            <a:ext cx="1962703" cy="3660053"/>
          </a:xfrm>
          <a:custGeom>
            <a:avLst/>
            <a:gdLst/>
            <a:ahLst/>
            <a:cxnLst/>
            <a:rect l="l" t="t" r="r" b="b"/>
            <a:pathLst>
              <a:path w="1962703" h="3660053">
                <a:moveTo>
                  <a:pt x="0" y="0"/>
                </a:moveTo>
                <a:lnTo>
                  <a:pt x="1962703" y="0"/>
                </a:lnTo>
                <a:lnTo>
                  <a:pt x="1962703" y="3660053"/>
                </a:lnTo>
                <a:lnTo>
                  <a:pt x="0" y="3660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638064">
            <a:off x="-614620" y="1526958"/>
            <a:ext cx="1824717" cy="1585223"/>
          </a:xfrm>
          <a:custGeom>
            <a:avLst/>
            <a:gdLst/>
            <a:ahLst/>
            <a:cxnLst/>
            <a:rect l="l" t="t" r="r" b="b"/>
            <a:pathLst>
              <a:path w="1824717" h="1585223">
                <a:moveTo>
                  <a:pt x="0" y="0"/>
                </a:moveTo>
                <a:lnTo>
                  <a:pt x="1824717" y="0"/>
                </a:lnTo>
                <a:lnTo>
                  <a:pt x="1824717" y="1585223"/>
                </a:lnTo>
                <a:lnTo>
                  <a:pt x="0" y="15852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4872270" flipH="1">
            <a:off x="14130575" y="867576"/>
            <a:ext cx="7257947" cy="4608796"/>
          </a:xfrm>
          <a:custGeom>
            <a:avLst/>
            <a:gdLst/>
            <a:ahLst/>
            <a:cxnLst/>
            <a:rect l="l" t="t" r="r" b="b"/>
            <a:pathLst>
              <a:path w="7257947" h="4608796">
                <a:moveTo>
                  <a:pt x="7257947" y="0"/>
                </a:moveTo>
                <a:lnTo>
                  <a:pt x="0" y="0"/>
                </a:lnTo>
                <a:lnTo>
                  <a:pt x="0" y="4608797"/>
                </a:lnTo>
                <a:lnTo>
                  <a:pt x="7257947" y="4608797"/>
                </a:lnTo>
                <a:lnTo>
                  <a:pt x="725794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1439842" y="1354554"/>
            <a:ext cx="6319706" cy="8932446"/>
          </a:xfrm>
          <a:custGeom>
            <a:avLst/>
            <a:gdLst/>
            <a:ahLst/>
            <a:cxnLst/>
            <a:rect l="l" t="t" r="r" b="b"/>
            <a:pathLst>
              <a:path w="6319706" h="8932446">
                <a:moveTo>
                  <a:pt x="0" y="0"/>
                </a:moveTo>
                <a:lnTo>
                  <a:pt x="6319706" y="0"/>
                </a:lnTo>
                <a:lnTo>
                  <a:pt x="6319706" y="8932446"/>
                </a:lnTo>
                <a:lnTo>
                  <a:pt x="0" y="8932446"/>
                </a:lnTo>
                <a:lnTo>
                  <a:pt x="0" y="0"/>
                </a:lnTo>
                <a:close/>
              </a:path>
            </a:pathLst>
          </a:custGeom>
          <a:blipFill>
            <a:blip r:embed="rId8"/>
            <a:stretch>
              <a:fillRect/>
            </a:stretch>
          </a:blipFill>
        </p:spPr>
      </p:sp>
      <p:sp>
        <p:nvSpPr>
          <p:cNvPr id="6" name="TextBox 6"/>
          <p:cNvSpPr txBox="1"/>
          <p:nvPr/>
        </p:nvSpPr>
        <p:spPr>
          <a:xfrm>
            <a:off x="1976301" y="4155131"/>
            <a:ext cx="7708444" cy="2091037"/>
          </a:xfrm>
          <a:prstGeom prst="rect">
            <a:avLst/>
          </a:prstGeom>
        </p:spPr>
        <p:txBody>
          <a:bodyPr lIns="0" tIns="0" rIns="0" bIns="0" rtlCol="0" anchor="t">
            <a:spAutoFit/>
          </a:bodyPr>
          <a:lstStyle/>
          <a:p>
            <a:pPr algn="l">
              <a:lnSpc>
                <a:spcPts val="8154"/>
              </a:lnSpc>
            </a:pPr>
            <a:r>
              <a:rPr lang="en-US" sz="7765">
                <a:solidFill>
                  <a:srgbClr val="351D63"/>
                </a:solidFill>
                <a:latin typeface="League Spartan"/>
                <a:ea typeface="League Spartan"/>
                <a:cs typeface="League Spartan"/>
                <a:sym typeface="League Spartan"/>
              </a:rPr>
              <a:t>Pemodelan Klasifikasi</a:t>
            </a:r>
          </a:p>
        </p:txBody>
      </p:sp>
      <p:sp>
        <p:nvSpPr>
          <p:cNvPr id="7" name="Freeform 7"/>
          <p:cNvSpPr/>
          <p:nvPr/>
        </p:nvSpPr>
        <p:spPr>
          <a:xfrm rot="10622928">
            <a:off x="16894037" y="9034505"/>
            <a:ext cx="1731023" cy="1726695"/>
          </a:xfrm>
          <a:custGeom>
            <a:avLst/>
            <a:gdLst/>
            <a:ahLst/>
            <a:cxnLst/>
            <a:rect l="l" t="t" r="r" b="b"/>
            <a:pathLst>
              <a:path w="1731023" h="1726695">
                <a:moveTo>
                  <a:pt x="0" y="0"/>
                </a:moveTo>
                <a:lnTo>
                  <a:pt x="1731023" y="0"/>
                </a:lnTo>
                <a:lnTo>
                  <a:pt x="1731023" y="1726695"/>
                </a:lnTo>
                <a:lnTo>
                  <a:pt x="0" y="17266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213962">
            <a:off x="16353261" y="9104565"/>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010621" y="-1780828"/>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3736778"/>
            <a:ext cx="16230600" cy="3753326"/>
          </a:xfrm>
          <a:custGeom>
            <a:avLst/>
            <a:gdLst/>
            <a:ahLst/>
            <a:cxnLst/>
            <a:rect l="l" t="t" r="r" b="b"/>
            <a:pathLst>
              <a:path w="16230600" h="3753326">
                <a:moveTo>
                  <a:pt x="0" y="0"/>
                </a:moveTo>
                <a:lnTo>
                  <a:pt x="16230600" y="0"/>
                </a:lnTo>
                <a:lnTo>
                  <a:pt x="16230600" y="3753327"/>
                </a:lnTo>
                <a:lnTo>
                  <a:pt x="0" y="3753327"/>
                </a:lnTo>
                <a:lnTo>
                  <a:pt x="0" y="0"/>
                </a:lnTo>
                <a:close/>
              </a:path>
            </a:pathLst>
          </a:custGeom>
          <a:blipFill>
            <a:blip r:embed="rId4"/>
            <a:stretch>
              <a:fillRect/>
            </a:stretch>
          </a:blipFill>
        </p:spPr>
      </p:sp>
      <p:sp>
        <p:nvSpPr>
          <p:cNvPr id="5" name="TextBox 5"/>
          <p:cNvSpPr txBox="1"/>
          <p:nvPr/>
        </p:nvSpPr>
        <p:spPr>
          <a:xfrm>
            <a:off x="6490531" y="551815"/>
            <a:ext cx="5306938" cy="476885"/>
          </a:xfrm>
          <a:prstGeom prst="rect">
            <a:avLst/>
          </a:prstGeom>
        </p:spPr>
        <p:txBody>
          <a:bodyPr lIns="0" tIns="0" rIns="0" bIns="0" rtlCol="0" anchor="t">
            <a:spAutoFit/>
          </a:bodyPr>
          <a:lstStyle/>
          <a:p>
            <a:pPr algn="just">
              <a:lnSpc>
                <a:spcPts val="3745"/>
              </a:lnSpc>
            </a:pPr>
            <a:r>
              <a:rPr lang="en-US" sz="3500" b="1" spc="-192">
                <a:solidFill>
                  <a:srgbClr val="8C52FF"/>
                </a:solidFill>
                <a:latin typeface="Cerebri Heavy"/>
                <a:ea typeface="Cerebri Heavy"/>
                <a:cs typeface="Cerebri Heavy"/>
                <a:sym typeface="Cerebri Heavy"/>
              </a:rPr>
              <a:t>Pemodelan Klasifikasi (1)</a:t>
            </a:r>
          </a:p>
        </p:txBody>
      </p:sp>
      <p:sp>
        <p:nvSpPr>
          <p:cNvPr id="6" name="TextBox 6"/>
          <p:cNvSpPr txBox="1"/>
          <p:nvPr/>
        </p:nvSpPr>
        <p:spPr>
          <a:xfrm>
            <a:off x="1294238" y="1186560"/>
            <a:ext cx="15699524" cy="1544320"/>
          </a:xfrm>
          <a:prstGeom prst="rect">
            <a:avLst/>
          </a:prstGeom>
        </p:spPr>
        <p:txBody>
          <a:bodyPr lIns="0" tIns="0" rIns="0" bIns="0" rtlCol="0" anchor="t">
            <a:spAutoFit/>
          </a:bodyPr>
          <a:lstStyle/>
          <a:p>
            <a:pPr marL="474981" lvl="1" indent="-237491" algn="just">
              <a:lnSpc>
                <a:spcPts val="3080"/>
              </a:lnSpc>
              <a:buFont typeface="Arial"/>
              <a:buChar char="•"/>
            </a:pPr>
            <a:r>
              <a:rPr lang="en-US" sz="2200" spc="-44">
                <a:solidFill>
                  <a:srgbClr val="000000"/>
                </a:solidFill>
                <a:latin typeface="Cerebri"/>
                <a:ea typeface="Cerebri"/>
                <a:cs typeface="Cerebri"/>
                <a:sym typeface="Cerebri"/>
              </a:rPr>
              <a:t>Rasio split data 70 : 30</a:t>
            </a:r>
          </a:p>
          <a:p>
            <a:pPr marL="474981" lvl="1" indent="-237491" algn="just">
              <a:lnSpc>
                <a:spcPts val="3080"/>
              </a:lnSpc>
              <a:buFont typeface="Arial"/>
              <a:buChar char="•"/>
            </a:pPr>
            <a:r>
              <a:rPr lang="en-US" sz="2200" spc="-44">
                <a:solidFill>
                  <a:srgbClr val="000000"/>
                </a:solidFill>
                <a:latin typeface="Cerebri"/>
                <a:ea typeface="Cerebri"/>
                <a:cs typeface="Cerebri"/>
                <a:sym typeface="Cerebri"/>
              </a:rPr>
              <a:t>Menggunakan Min Max Scaler</a:t>
            </a:r>
          </a:p>
          <a:p>
            <a:pPr marL="474981" lvl="1" indent="-237491" algn="just">
              <a:lnSpc>
                <a:spcPts val="3080"/>
              </a:lnSpc>
              <a:buFont typeface="Arial"/>
              <a:buChar char="•"/>
            </a:pPr>
            <a:r>
              <a:rPr lang="en-US" sz="2200" spc="-44">
                <a:solidFill>
                  <a:srgbClr val="000000"/>
                </a:solidFill>
                <a:latin typeface="Cerebri"/>
                <a:ea typeface="Cerebri"/>
                <a:cs typeface="Cerebri"/>
                <a:sym typeface="Cerebri"/>
              </a:rPr>
              <a:t>Membuang kolom 'Smoking','Forgetfulness', 'Ethnicity', 'DietQuality', 'PatientID', 'SystolicBP', 'DiastolicBP','DoctorInCharge','CholesterolTotal','CholesterolLDL', 'CholesterolHDL', 'CholesterolTriglycerides'</a:t>
            </a:r>
          </a:p>
        </p:txBody>
      </p:sp>
      <p:sp>
        <p:nvSpPr>
          <p:cNvPr id="7" name="Rectangle 6">
            <a:extLst>
              <a:ext uri="{FF2B5EF4-FFF2-40B4-BE49-F238E27FC236}">
                <a16:creationId xmlns:a16="http://schemas.microsoft.com/office/drawing/2014/main" id="{DEAB128B-34E0-4331-A975-22E01D2779C1}"/>
              </a:ext>
            </a:extLst>
          </p:cNvPr>
          <p:cNvSpPr/>
          <p:nvPr/>
        </p:nvSpPr>
        <p:spPr>
          <a:xfrm>
            <a:off x="1028700" y="5372100"/>
            <a:ext cx="16230600" cy="8577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213962">
            <a:off x="16353261" y="9104565"/>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010621" y="-1780828"/>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296297" y="4010857"/>
            <a:ext cx="6600263" cy="5644962"/>
          </a:xfrm>
          <a:custGeom>
            <a:avLst/>
            <a:gdLst/>
            <a:ahLst/>
            <a:cxnLst/>
            <a:rect l="l" t="t" r="r" b="b"/>
            <a:pathLst>
              <a:path w="6600263" h="5644962">
                <a:moveTo>
                  <a:pt x="0" y="0"/>
                </a:moveTo>
                <a:lnTo>
                  <a:pt x="6600263" y="0"/>
                </a:lnTo>
                <a:lnTo>
                  <a:pt x="6600263" y="5644961"/>
                </a:lnTo>
                <a:lnTo>
                  <a:pt x="0" y="5644961"/>
                </a:lnTo>
                <a:lnTo>
                  <a:pt x="0" y="0"/>
                </a:lnTo>
                <a:close/>
              </a:path>
            </a:pathLst>
          </a:custGeom>
          <a:blipFill>
            <a:blip r:embed="rId4"/>
            <a:stretch>
              <a:fillRect/>
            </a:stretch>
          </a:blipFill>
        </p:spPr>
      </p:sp>
      <p:sp>
        <p:nvSpPr>
          <p:cNvPr id="5" name="Freeform 5"/>
          <p:cNvSpPr/>
          <p:nvPr/>
        </p:nvSpPr>
        <p:spPr>
          <a:xfrm>
            <a:off x="2296297" y="1230643"/>
            <a:ext cx="13450856" cy="2442300"/>
          </a:xfrm>
          <a:custGeom>
            <a:avLst/>
            <a:gdLst/>
            <a:ahLst/>
            <a:cxnLst/>
            <a:rect l="l" t="t" r="r" b="b"/>
            <a:pathLst>
              <a:path w="13450856" h="2442300">
                <a:moveTo>
                  <a:pt x="0" y="0"/>
                </a:moveTo>
                <a:lnTo>
                  <a:pt x="13450856" y="0"/>
                </a:lnTo>
                <a:lnTo>
                  <a:pt x="13450856" y="2442300"/>
                </a:lnTo>
                <a:lnTo>
                  <a:pt x="0" y="2442300"/>
                </a:lnTo>
                <a:lnTo>
                  <a:pt x="0" y="0"/>
                </a:lnTo>
                <a:close/>
              </a:path>
            </a:pathLst>
          </a:custGeom>
          <a:blipFill>
            <a:blip r:embed="rId5"/>
            <a:stretch>
              <a:fillRect t="-6107" b="-6107"/>
            </a:stretch>
          </a:blipFill>
        </p:spPr>
        <p:txBody>
          <a:bodyPr/>
          <a:lstStyle/>
          <a:p>
            <a:endParaRPr lang="en-ID" dirty="0"/>
          </a:p>
        </p:txBody>
      </p:sp>
      <p:sp>
        <p:nvSpPr>
          <p:cNvPr id="6" name="Freeform 6"/>
          <p:cNvSpPr/>
          <p:nvPr/>
        </p:nvSpPr>
        <p:spPr>
          <a:xfrm>
            <a:off x="9758720" y="4010857"/>
            <a:ext cx="6265287" cy="5644962"/>
          </a:xfrm>
          <a:custGeom>
            <a:avLst/>
            <a:gdLst/>
            <a:ahLst/>
            <a:cxnLst/>
            <a:rect l="l" t="t" r="r" b="b"/>
            <a:pathLst>
              <a:path w="6265287" h="5644962">
                <a:moveTo>
                  <a:pt x="0" y="0"/>
                </a:moveTo>
                <a:lnTo>
                  <a:pt x="6265288" y="0"/>
                </a:lnTo>
                <a:lnTo>
                  <a:pt x="6265288" y="5644961"/>
                </a:lnTo>
                <a:lnTo>
                  <a:pt x="0" y="5644961"/>
                </a:lnTo>
                <a:lnTo>
                  <a:pt x="0" y="0"/>
                </a:lnTo>
                <a:close/>
              </a:path>
            </a:pathLst>
          </a:custGeom>
          <a:blipFill>
            <a:blip r:embed="rId6"/>
            <a:stretch>
              <a:fillRect/>
            </a:stretch>
          </a:blipFill>
        </p:spPr>
      </p:sp>
      <p:sp>
        <p:nvSpPr>
          <p:cNvPr id="7" name="TextBox 7"/>
          <p:cNvSpPr txBox="1"/>
          <p:nvPr/>
        </p:nvSpPr>
        <p:spPr>
          <a:xfrm>
            <a:off x="7049257" y="551815"/>
            <a:ext cx="4189487" cy="476885"/>
          </a:xfrm>
          <a:prstGeom prst="rect">
            <a:avLst/>
          </a:prstGeom>
        </p:spPr>
        <p:txBody>
          <a:bodyPr lIns="0" tIns="0" rIns="0" bIns="0" rtlCol="0" anchor="t">
            <a:spAutoFit/>
          </a:bodyPr>
          <a:lstStyle/>
          <a:p>
            <a:pPr algn="just">
              <a:lnSpc>
                <a:spcPts val="3745"/>
              </a:lnSpc>
            </a:pPr>
            <a:r>
              <a:rPr lang="en-US" sz="3500" b="1" spc="-192">
                <a:solidFill>
                  <a:srgbClr val="8C52FF"/>
                </a:solidFill>
                <a:latin typeface="Cerebri Heavy"/>
                <a:ea typeface="Cerebri Heavy"/>
                <a:cs typeface="Cerebri Heavy"/>
                <a:sym typeface="Cerebri Heavy"/>
              </a:rPr>
              <a:t>Evaluasi Pemodelan</a:t>
            </a:r>
          </a:p>
        </p:txBody>
      </p:sp>
      <p:sp>
        <p:nvSpPr>
          <p:cNvPr id="8" name="Rectangle 7">
            <a:extLst>
              <a:ext uri="{FF2B5EF4-FFF2-40B4-BE49-F238E27FC236}">
                <a16:creationId xmlns:a16="http://schemas.microsoft.com/office/drawing/2014/main" id="{A1E68695-CFF4-40C1-AD53-A365AC5EA29C}"/>
              </a:ext>
            </a:extLst>
          </p:cNvPr>
          <p:cNvSpPr/>
          <p:nvPr/>
        </p:nvSpPr>
        <p:spPr>
          <a:xfrm>
            <a:off x="10134600" y="2152382"/>
            <a:ext cx="1251424"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B56477E0-4354-4DE8-9D82-47EED3D8840A}"/>
              </a:ext>
            </a:extLst>
          </p:cNvPr>
          <p:cNvSpPr/>
          <p:nvPr/>
        </p:nvSpPr>
        <p:spPr>
          <a:xfrm>
            <a:off x="11353800" y="3191025"/>
            <a:ext cx="11430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4A92E3A4-1FC1-4676-B322-B0CE14407C67}"/>
              </a:ext>
            </a:extLst>
          </p:cNvPr>
          <p:cNvSpPr/>
          <p:nvPr/>
        </p:nvSpPr>
        <p:spPr>
          <a:xfrm>
            <a:off x="12573000" y="2152382"/>
            <a:ext cx="11430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ACD11D09-9714-4D35-BD6D-33563BD8B965}"/>
              </a:ext>
            </a:extLst>
          </p:cNvPr>
          <p:cNvSpPr/>
          <p:nvPr/>
        </p:nvSpPr>
        <p:spPr>
          <a:xfrm>
            <a:off x="13792200" y="2155557"/>
            <a:ext cx="11430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213962">
            <a:off x="16353261" y="9104565"/>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010621" y="-1780828"/>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329398" y="1900968"/>
            <a:ext cx="11384653" cy="7357332"/>
          </a:xfrm>
          <a:custGeom>
            <a:avLst/>
            <a:gdLst/>
            <a:ahLst/>
            <a:cxnLst/>
            <a:rect l="l" t="t" r="r" b="b"/>
            <a:pathLst>
              <a:path w="11384653" h="7357332">
                <a:moveTo>
                  <a:pt x="0" y="0"/>
                </a:moveTo>
                <a:lnTo>
                  <a:pt x="11384653" y="0"/>
                </a:lnTo>
                <a:lnTo>
                  <a:pt x="11384653" y="7357332"/>
                </a:lnTo>
                <a:lnTo>
                  <a:pt x="0" y="7357332"/>
                </a:lnTo>
                <a:lnTo>
                  <a:pt x="0" y="0"/>
                </a:lnTo>
                <a:close/>
              </a:path>
            </a:pathLst>
          </a:custGeom>
          <a:blipFill>
            <a:blip r:embed="rId4"/>
            <a:stretch>
              <a:fillRect/>
            </a:stretch>
          </a:blipFill>
        </p:spPr>
      </p:sp>
      <p:sp>
        <p:nvSpPr>
          <p:cNvPr id="5" name="TextBox 5"/>
          <p:cNvSpPr txBox="1"/>
          <p:nvPr/>
        </p:nvSpPr>
        <p:spPr>
          <a:xfrm>
            <a:off x="7377919" y="551815"/>
            <a:ext cx="3532162" cy="476885"/>
          </a:xfrm>
          <a:prstGeom prst="rect">
            <a:avLst/>
          </a:prstGeom>
        </p:spPr>
        <p:txBody>
          <a:bodyPr lIns="0" tIns="0" rIns="0" bIns="0" rtlCol="0" anchor="t">
            <a:spAutoFit/>
          </a:bodyPr>
          <a:lstStyle/>
          <a:p>
            <a:pPr algn="just">
              <a:lnSpc>
                <a:spcPts val="3745"/>
              </a:lnSpc>
            </a:pPr>
            <a:r>
              <a:rPr lang="en-US" sz="3500" b="1" spc="-192">
                <a:solidFill>
                  <a:srgbClr val="8C52FF"/>
                </a:solidFill>
                <a:latin typeface="Cerebri Heavy"/>
                <a:ea typeface="Cerebri Heavy"/>
                <a:cs typeface="Cerebri Heavy"/>
                <a:sym typeface="Cerebri Heavy"/>
              </a:rPr>
              <a:t>ROC-AUC Curve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213962">
            <a:off x="16353261" y="9104565"/>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010621" y="-1780828"/>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3642222"/>
            <a:ext cx="16230600" cy="3002555"/>
          </a:xfrm>
          <a:custGeom>
            <a:avLst/>
            <a:gdLst/>
            <a:ahLst/>
            <a:cxnLst/>
            <a:rect l="l" t="t" r="r" b="b"/>
            <a:pathLst>
              <a:path w="16230600" h="3002555">
                <a:moveTo>
                  <a:pt x="0" y="0"/>
                </a:moveTo>
                <a:lnTo>
                  <a:pt x="16230600" y="0"/>
                </a:lnTo>
                <a:lnTo>
                  <a:pt x="16230600" y="3002556"/>
                </a:lnTo>
                <a:lnTo>
                  <a:pt x="0" y="3002556"/>
                </a:lnTo>
                <a:lnTo>
                  <a:pt x="0" y="0"/>
                </a:lnTo>
                <a:close/>
              </a:path>
            </a:pathLst>
          </a:custGeom>
          <a:blipFill>
            <a:blip r:embed="rId4"/>
            <a:stretch>
              <a:fillRect b="-1354"/>
            </a:stretch>
          </a:blipFill>
        </p:spPr>
      </p:sp>
      <p:sp>
        <p:nvSpPr>
          <p:cNvPr id="5" name="TextBox 5"/>
          <p:cNvSpPr txBox="1"/>
          <p:nvPr/>
        </p:nvSpPr>
        <p:spPr>
          <a:xfrm>
            <a:off x="7365058" y="552990"/>
            <a:ext cx="4125970" cy="476885"/>
          </a:xfrm>
          <a:prstGeom prst="rect">
            <a:avLst/>
          </a:prstGeom>
        </p:spPr>
        <p:txBody>
          <a:bodyPr lIns="0" tIns="0" rIns="0" bIns="0" rtlCol="0" anchor="t">
            <a:spAutoFit/>
          </a:bodyPr>
          <a:lstStyle/>
          <a:p>
            <a:pPr algn="just">
              <a:lnSpc>
                <a:spcPts val="3745"/>
              </a:lnSpc>
            </a:pPr>
            <a:r>
              <a:rPr lang="en-US" sz="3500" b="1" spc="-192">
                <a:solidFill>
                  <a:srgbClr val="8C52FF"/>
                </a:solidFill>
                <a:latin typeface="Cerebri Heavy"/>
                <a:ea typeface="Cerebri Heavy"/>
                <a:cs typeface="Cerebri Heavy"/>
                <a:sym typeface="Cerebri Heavy"/>
              </a:rPr>
              <a:t>Feature Importance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8326FA"/>
        </a:solidFill>
        <a:effectLst/>
      </p:bgPr>
    </p:bg>
    <p:spTree>
      <p:nvGrpSpPr>
        <p:cNvPr id="1" name=""/>
        <p:cNvGrpSpPr/>
        <p:nvPr/>
      </p:nvGrpSpPr>
      <p:grpSpPr>
        <a:xfrm>
          <a:off x="0" y="0"/>
          <a:ext cx="0" cy="0"/>
          <a:chOff x="0" y="0"/>
          <a:chExt cx="0" cy="0"/>
        </a:xfrm>
      </p:grpSpPr>
      <p:sp>
        <p:nvSpPr>
          <p:cNvPr id="2" name="Freeform 2"/>
          <p:cNvSpPr/>
          <p:nvPr/>
        </p:nvSpPr>
        <p:spPr>
          <a:xfrm rot="-6050350">
            <a:off x="-643792" y="8506172"/>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5474009" y="7610773"/>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6759758" y="-1780828"/>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610035" y="2227567"/>
            <a:ext cx="7924079" cy="1206525"/>
          </a:xfrm>
          <a:prstGeom prst="rect">
            <a:avLst/>
          </a:prstGeom>
        </p:spPr>
        <p:txBody>
          <a:bodyPr lIns="0" tIns="0" rIns="0" bIns="0" rtlCol="0" anchor="t">
            <a:spAutoFit/>
          </a:bodyPr>
          <a:lstStyle/>
          <a:p>
            <a:pPr algn="l">
              <a:lnSpc>
                <a:spcPts val="9278"/>
              </a:lnSpc>
            </a:pPr>
            <a:r>
              <a:rPr lang="en-US" sz="8671" b="1" spc="-476">
                <a:solidFill>
                  <a:srgbClr val="FFFFFF"/>
                </a:solidFill>
                <a:latin typeface="Cerebri Heavy"/>
                <a:ea typeface="Cerebri Heavy"/>
                <a:cs typeface="Cerebri Heavy"/>
                <a:sym typeface="Cerebri Heavy"/>
              </a:rPr>
              <a:t>Kesimpulan</a:t>
            </a:r>
          </a:p>
        </p:txBody>
      </p:sp>
      <p:sp>
        <p:nvSpPr>
          <p:cNvPr id="6" name="TextBox 6"/>
          <p:cNvSpPr txBox="1"/>
          <p:nvPr/>
        </p:nvSpPr>
        <p:spPr>
          <a:xfrm>
            <a:off x="15233623" y="828636"/>
            <a:ext cx="2025677" cy="708025"/>
          </a:xfrm>
          <a:prstGeom prst="rect">
            <a:avLst/>
          </a:prstGeom>
        </p:spPr>
        <p:txBody>
          <a:bodyPr lIns="0" tIns="0" rIns="0" bIns="0" rtlCol="0" anchor="t">
            <a:spAutoFit/>
          </a:bodyPr>
          <a:lstStyle/>
          <a:p>
            <a:pPr algn="r">
              <a:lnSpc>
                <a:spcPts val="5450"/>
              </a:lnSpc>
            </a:pPr>
            <a:r>
              <a:rPr lang="en-US" sz="5000">
                <a:solidFill>
                  <a:srgbClr val="FFFFFF"/>
                </a:solidFill>
                <a:latin typeface="League Spartan"/>
                <a:ea typeface="League Spartan"/>
                <a:cs typeface="League Spartan"/>
                <a:sym typeface="League Spartan"/>
              </a:rPr>
              <a:t>08.</a:t>
            </a:r>
          </a:p>
        </p:txBody>
      </p:sp>
      <p:sp>
        <p:nvSpPr>
          <p:cNvPr id="7" name="TextBox 7"/>
          <p:cNvSpPr txBox="1"/>
          <p:nvPr/>
        </p:nvSpPr>
        <p:spPr>
          <a:xfrm>
            <a:off x="1027606" y="905177"/>
            <a:ext cx="3368267" cy="372745"/>
          </a:xfrm>
          <a:prstGeom prst="rect">
            <a:avLst/>
          </a:prstGeom>
        </p:spPr>
        <p:txBody>
          <a:bodyPr lIns="0" tIns="0" rIns="0" bIns="0" rtlCol="0" anchor="t">
            <a:spAutoFit/>
          </a:bodyPr>
          <a:lstStyle/>
          <a:p>
            <a:pPr algn="l">
              <a:lnSpc>
                <a:spcPts val="3080"/>
              </a:lnSpc>
              <a:spcBef>
                <a:spcPct val="0"/>
              </a:spcBef>
            </a:pPr>
            <a:r>
              <a:rPr lang="en-US" sz="2200" b="1" spc="-44">
                <a:solidFill>
                  <a:srgbClr val="FFFFFF"/>
                </a:solidFill>
                <a:latin typeface="Cerebri Bold"/>
                <a:ea typeface="Cerebri Bold"/>
                <a:cs typeface="Cerebri Bold"/>
                <a:sym typeface="Cerebri Bold"/>
              </a:rPr>
              <a:t>STUDIO SHODWE</a:t>
            </a:r>
          </a:p>
        </p:txBody>
      </p:sp>
      <p:grpSp>
        <p:nvGrpSpPr>
          <p:cNvPr id="8" name="Group 8"/>
          <p:cNvGrpSpPr/>
          <p:nvPr/>
        </p:nvGrpSpPr>
        <p:grpSpPr>
          <a:xfrm>
            <a:off x="11180664" y="2514804"/>
            <a:ext cx="5663813" cy="566381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5701" r="-34298"/>
              </a:stretch>
            </a:blipFill>
          </p:spPr>
        </p:sp>
      </p:grpSp>
      <p:sp>
        <p:nvSpPr>
          <p:cNvPr id="10" name="TextBox 10"/>
          <p:cNvSpPr txBox="1"/>
          <p:nvPr/>
        </p:nvSpPr>
        <p:spPr>
          <a:xfrm>
            <a:off x="697427" y="3778142"/>
            <a:ext cx="10369249" cy="4754378"/>
          </a:xfrm>
          <a:prstGeom prst="rect">
            <a:avLst/>
          </a:prstGeom>
        </p:spPr>
        <p:txBody>
          <a:bodyPr lIns="0" tIns="0" rIns="0" bIns="0" rtlCol="0" anchor="t">
            <a:spAutoFit/>
          </a:bodyPr>
          <a:lstStyle/>
          <a:p>
            <a:pPr algn="just">
              <a:lnSpc>
                <a:spcPts val="3095"/>
              </a:lnSpc>
            </a:pPr>
            <a:r>
              <a:rPr lang="en-US" sz="2345" b="1" spc="133" dirty="0">
                <a:solidFill>
                  <a:srgbClr val="FFFFFF"/>
                </a:solidFill>
                <a:latin typeface="Cerebri"/>
                <a:ea typeface="Cerebri"/>
                <a:cs typeface="Cerebri"/>
                <a:sym typeface="Cerebri"/>
              </a:rPr>
              <a:t>Model </a:t>
            </a:r>
            <a:r>
              <a:rPr lang="en-US" sz="2345" b="1" spc="133" dirty="0" err="1">
                <a:solidFill>
                  <a:srgbClr val="FFFFFF"/>
                </a:solidFill>
                <a:latin typeface="Cerebri"/>
                <a:ea typeface="Cerebri"/>
                <a:cs typeface="Cerebri"/>
                <a:sym typeface="Cerebri"/>
              </a:rPr>
              <a:t>LightGBM</a:t>
            </a:r>
            <a:r>
              <a:rPr lang="en-US" sz="2345" b="1" spc="133" dirty="0">
                <a:solidFill>
                  <a:srgbClr val="FFFFFF"/>
                </a:solidFill>
                <a:latin typeface="Cerebri"/>
                <a:ea typeface="Cerebri"/>
                <a:cs typeface="Cerebri"/>
                <a:sym typeface="Cerebri"/>
              </a:rPr>
              <a:t> Hyperparameter Tuning</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menjadi</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pilihan</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terbaik</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dalam</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memprediksi</a:t>
            </a:r>
            <a:r>
              <a:rPr lang="en-US" sz="2345" spc="133" dirty="0">
                <a:solidFill>
                  <a:srgbClr val="FFFFFF"/>
                </a:solidFill>
                <a:latin typeface="Cerebri"/>
                <a:ea typeface="Cerebri"/>
                <a:cs typeface="Cerebri"/>
                <a:sym typeface="Cerebri"/>
              </a:rPr>
              <a:t> diagnosis Alzheimer </a:t>
            </a:r>
            <a:r>
              <a:rPr lang="en-US" sz="2345" spc="133" dirty="0" err="1">
                <a:solidFill>
                  <a:srgbClr val="FFFFFF"/>
                </a:solidFill>
                <a:latin typeface="Cerebri"/>
                <a:ea typeface="Cerebri"/>
                <a:cs typeface="Cerebri"/>
                <a:sym typeface="Cerebri"/>
              </a:rPr>
              <a:t>karena</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menunjukkan</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performa</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sebagian</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besar</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lebih</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baik</a:t>
            </a:r>
            <a:r>
              <a:rPr lang="en-US" sz="2345" spc="133" dirty="0">
                <a:solidFill>
                  <a:srgbClr val="FFFFFF"/>
                </a:solidFill>
                <a:latin typeface="Cerebri"/>
                <a:ea typeface="Cerebri"/>
                <a:cs typeface="Cerebri"/>
                <a:sym typeface="Cerebri"/>
              </a:rPr>
              <a:t> di </a:t>
            </a:r>
            <a:r>
              <a:rPr lang="en-US" sz="2345" spc="133" dirty="0" err="1">
                <a:solidFill>
                  <a:srgbClr val="FFFFFF"/>
                </a:solidFill>
                <a:latin typeface="Cerebri"/>
                <a:ea typeface="Cerebri"/>
                <a:cs typeface="Cerebri"/>
                <a:sym typeface="Cerebri"/>
              </a:rPr>
              <a:t>beberapa</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metrik</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evaluasi</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Dilihat</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dari</a:t>
            </a:r>
            <a:r>
              <a:rPr lang="en-US" sz="2345" spc="133" dirty="0">
                <a:solidFill>
                  <a:srgbClr val="FFFFFF"/>
                </a:solidFill>
                <a:latin typeface="Cerebri"/>
                <a:ea typeface="Cerebri"/>
                <a:cs typeface="Cerebri"/>
                <a:sym typeface="Cerebri"/>
              </a:rPr>
              <a:t> </a:t>
            </a:r>
            <a:r>
              <a:rPr lang="en-US" sz="2345" b="1" spc="133" dirty="0" err="1">
                <a:solidFill>
                  <a:srgbClr val="FFFFFF"/>
                </a:solidFill>
                <a:latin typeface="Cerebri"/>
                <a:ea typeface="Cerebri"/>
                <a:cs typeface="Cerebri"/>
                <a:sym typeface="Cerebri"/>
              </a:rPr>
              <a:t>performa</a:t>
            </a:r>
            <a:r>
              <a:rPr lang="en-US" sz="2345" b="1" spc="133" dirty="0">
                <a:solidFill>
                  <a:srgbClr val="FFFFFF"/>
                </a:solidFill>
                <a:latin typeface="Cerebri"/>
                <a:ea typeface="Cerebri"/>
                <a:cs typeface="Cerebri"/>
                <a:sym typeface="Cerebri"/>
              </a:rPr>
              <a:t> F-1 Score </a:t>
            </a:r>
            <a:r>
              <a:rPr lang="en-US" sz="2345" b="1" spc="133" dirty="0" err="1">
                <a:solidFill>
                  <a:srgbClr val="FFFFFF"/>
                </a:solidFill>
                <a:latin typeface="Cerebri"/>
                <a:ea typeface="Cerebri"/>
                <a:cs typeface="Cerebri"/>
                <a:sym typeface="Cerebri"/>
              </a:rPr>
              <a:t>sebesar</a:t>
            </a:r>
            <a:r>
              <a:rPr lang="en-US" sz="2345" b="1" spc="133" dirty="0">
                <a:solidFill>
                  <a:srgbClr val="FFFFFF"/>
                </a:solidFill>
                <a:latin typeface="Cerebri"/>
                <a:ea typeface="Cerebri"/>
                <a:cs typeface="Cerebri"/>
                <a:sym typeface="Cerebri"/>
              </a:rPr>
              <a:t> 92% </a:t>
            </a:r>
            <a:r>
              <a:rPr lang="en-US" sz="2345" spc="133" dirty="0" err="1">
                <a:solidFill>
                  <a:srgbClr val="FFFFFF"/>
                </a:solidFill>
                <a:latin typeface="Cerebri"/>
                <a:ea typeface="Cerebri"/>
                <a:cs typeface="Cerebri"/>
                <a:sym typeface="Cerebri"/>
              </a:rPr>
              <a:t>menunjukkan</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keseimbangan</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performa</a:t>
            </a:r>
            <a:r>
              <a:rPr lang="en-US" sz="2345" spc="133" dirty="0">
                <a:solidFill>
                  <a:srgbClr val="FFFFFF"/>
                </a:solidFill>
                <a:latin typeface="Cerebri"/>
                <a:ea typeface="Cerebri"/>
                <a:cs typeface="Cerebri"/>
                <a:sym typeface="Cerebri"/>
              </a:rPr>
              <a:t> model </a:t>
            </a:r>
            <a:r>
              <a:rPr lang="en-US" sz="2345" spc="133" dirty="0" err="1">
                <a:solidFill>
                  <a:srgbClr val="FFFFFF"/>
                </a:solidFill>
                <a:latin typeface="Cerebri"/>
                <a:ea typeface="Cerebri"/>
                <a:cs typeface="Cerebri"/>
                <a:sym typeface="Cerebri"/>
              </a:rPr>
              <a:t>lebih</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baik</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dibandingkan</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LightGBM</a:t>
            </a:r>
            <a:r>
              <a:rPr lang="en-US" sz="2345" spc="133" dirty="0">
                <a:solidFill>
                  <a:srgbClr val="FFFFFF"/>
                </a:solidFill>
                <a:latin typeface="Cerebri"/>
                <a:ea typeface="Cerebri"/>
                <a:cs typeface="Cerebri"/>
                <a:sym typeface="Cerebri"/>
              </a:rPr>
              <a:t> + SMOTEEN. </a:t>
            </a:r>
            <a:r>
              <a:rPr lang="en-US" sz="2345" b="1" spc="133" dirty="0">
                <a:solidFill>
                  <a:srgbClr val="FFFFFF"/>
                </a:solidFill>
                <a:latin typeface="Cerebri"/>
                <a:ea typeface="Cerebri"/>
                <a:cs typeface="Cerebri"/>
                <a:sym typeface="Cerebri"/>
              </a:rPr>
              <a:t>Recall </a:t>
            </a:r>
            <a:r>
              <a:rPr lang="en-US" sz="2345" b="1" spc="133" dirty="0" err="1">
                <a:solidFill>
                  <a:srgbClr val="FFFFFF"/>
                </a:solidFill>
                <a:latin typeface="Cerebri"/>
                <a:ea typeface="Cerebri"/>
                <a:cs typeface="Cerebri"/>
                <a:sym typeface="Cerebri"/>
              </a:rPr>
              <a:t>sebesar</a:t>
            </a:r>
            <a:r>
              <a:rPr lang="en-US" sz="2345" b="1" spc="133" dirty="0">
                <a:solidFill>
                  <a:srgbClr val="FFFFFF"/>
                </a:solidFill>
                <a:latin typeface="Cerebri"/>
                <a:ea typeface="Cerebri"/>
                <a:cs typeface="Cerebri"/>
                <a:sym typeface="Cerebri"/>
              </a:rPr>
              <a:t> 90.9% </a:t>
            </a:r>
            <a:r>
              <a:rPr lang="en-US" sz="2345" spc="133" dirty="0" err="1">
                <a:solidFill>
                  <a:srgbClr val="FFFFFF"/>
                </a:solidFill>
                <a:latin typeface="Cerebri"/>
                <a:ea typeface="Cerebri"/>
                <a:cs typeface="Cerebri"/>
                <a:sym typeface="Cerebri"/>
              </a:rPr>
              <a:t>sedikit</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lebih</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rendah</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dibandingkan</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LightGBM</a:t>
            </a:r>
            <a:r>
              <a:rPr lang="en-US" sz="2345" spc="133" dirty="0">
                <a:solidFill>
                  <a:srgbClr val="FFFFFF"/>
                </a:solidFill>
                <a:latin typeface="Cerebri"/>
                <a:ea typeface="Cerebri"/>
                <a:cs typeface="Cerebri"/>
                <a:sym typeface="Cerebri"/>
              </a:rPr>
              <a:t> + SMOTEENN </a:t>
            </a:r>
            <a:r>
              <a:rPr lang="en-US" sz="2345" spc="133" dirty="0" err="1">
                <a:solidFill>
                  <a:srgbClr val="FFFFFF"/>
                </a:solidFill>
                <a:latin typeface="Cerebri"/>
                <a:ea typeface="Cerebri"/>
                <a:cs typeface="Cerebri"/>
                <a:sym typeface="Cerebri"/>
              </a:rPr>
              <a:t>dalam</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memprediksi</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pasien</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tersebut</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mengalami</a:t>
            </a:r>
            <a:r>
              <a:rPr lang="en-US" sz="2345" spc="133" dirty="0">
                <a:solidFill>
                  <a:srgbClr val="FFFFFF"/>
                </a:solidFill>
                <a:latin typeface="Cerebri"/>
                <a:ea typeface="Cerebri"/>
                <a:cs typeface="Cerebri"/>
                <a:sym typeface="Cerebri"/>
              </a:rPr>
              <a:t> Alzheimer. </a:t>
            </a:r>
            <a:r>
              <a:rPr lang="en-US" sz="2345" b="1" spc="133" dirty="0" err="1">
                <a:solidFill>
                  <a:srgbClr val="FFFFFF"/>
                </a:solidFill>
                <a:latin typeface="Cerebri"/>
                <a:ea typeface="Cerebri"/>
                <a:cs typeface="Cerebri"/>
                <a:sym typeface="Cerebri"/>
              </a:rPr>
              <a:t>Namun</a:t>
            </a:r>
            <a:r>
              <a:rPr lang="en-US" sz="2345" b="1" spc="133" dirty="0">
                <a:solidFill>
                  <a:srgbClr val="FFFFFF"/>
                </a:solidFill>
                <a:latin typeface="Cerebri"/>
                <a:ea typeface="Cerebri"/>
                <a:cs typeface="Cerebri"/>
                <a:sym typeface="Cerebri"/>
              </a:rPr>
              <a:t> </a:t>
            </a:r>
            <a:r>
              <a:rPr lang="en-US" sz="2345" b="1" spc="133" dirty="0" err="1">
                <a:solidFill>
                  <a:srgbClr val="FFFFFF"/>
                </a:solidFill>
                <a:latin typeface="Cerebri"/>
                <a:ea typeface="Cerebri"/>
                <a:cs typeface="Cerebri"/>
                <a:sym typeface="Cerebri"/>
              </a:rPr>
              <a:t>dalam</a:t>
            </a:r>
            <a:r>
              <a:rPr lang="en-US" sz="2345" b="1" spc="133" dirty="0">
                <a:solidFill>
                  <a:srgbClr val="FFFFFF"/>
                </a:solidFill>
                <a:latin typeface="Cerebri"/>
                <a:ea typeface="Cerebri"/>
                <a:cs typeface="Cerebri"/>
                <a:sym typeface="Cerebri"/>
              </a:rPr>
              <a:t> </a:t>
            </a:r>
            <a:r>
              <a:rPr lang="en-US" sz="2345" b="1" spc="133" dirty="0" err="1">
                <a:solidFill>
                  <a:srgbClr val="FFFFFF"/>
                </a:solidFill>
                <a:latin typeface="Cerebri"/>
                <a:ea typeface="Cerebri"/>
                <a:cs typeface="Cerebri"/>
                <a:sym typeface="Cerebri"/>
              </a:rPr>
              <a:t>hal</a:t>
            </a:r>
            <a:r>
              <a:rPr lang="en-US" sz="2345" b="1" spc="133" dirty="0">
                <a:solidFill>
                  <a:srgbClr val="FFFFFF"/>
                </a:solidFill>
                <a:latin typeface="Cerebri"/>
                <a:ea typeface="Cerebri"/>
                <a:cs typeface="Cerebri"/>
                <a:sym typeface="Cerebri"/>
              </a:rPr>
              <a:t> </a:t>
            </a:r>
            <a:r>
              <a:rPr lang="en-US" sz="2345" b="1" spc="133" dirty="0" err="1">
                <a:solidFill>
                  <a:srgbClr val="FFFFFF"/>
                </a:solidFill>
                <a:latin typeface="Cerebri"/>
                <a:ea typeface="Cerebri"/>
                <a:cs typeface="Cerebri"/>
                <a:sym typeface="Cerebri"/>
              </a:rPr>
              <a:t>presicion</a:t>
            </a:r>
            <a:r>
              <a:rPr lang="en-US" sz="2345" b="1" spc="133" dirty="0">
                <a:solidFill>
                  <a:srgbClr val="FFFFFF"/>
                </a:solidFill>
                <a:latin typeface="Cerebri"/>
                <a:ea typeface="Cerebri"/>
                <a:cs typeface="Cerebri"/>
                <a:sym typeface="Cerebri"/>
              </a:rPr>
              <a:t>, </a:t>
            </a:r>
            <a:r>
              <a:rPr lang="en-US" sz="2345" b="1" spc="133" dirty="0" err="1">
                <a:solidFill>
                  <a:srgbClr val="FFFFFF"/>
                </a:solidFill>
                <a:latin typeface="Cerebri"/>
                <a:ea typeface="Cerebri"/>
                <a:cs typeface="Cerebri"/>
                <a:sym typeface="Cerebri"/>
              </a:rPr>
              <a:t>LightGBM</a:t>
            </a:r>
            <a:r>
              <a:rPr lang="en-US" sz="2345" b="1" spc="133" dirty="0">
                <a:solidFill>
                  <a:srgbClr val="FFFFFF"/>
                </a:solidFill>
                <a:latin typeface="Cerebri"/>
                <a:ea typeface="Cerebri"/>
                <a:cs typeface="Cerebri"/>
                <a:sym typeface="Cerebri"/>
              </a:rPr>
              <a:t> Tuned </a:t>
            </a:r>
            <a:r>
              <a:rPr lang="en-US" sz="2345" b="1" spc="133" dirty="0" err="1">
                <a:solidFill>
                  <a:srgbClr val="FFFFFF"/>
                </a:solidFill>
                <a:latin typeface="Cerebri"/>
                <a:ea typeface="Cerebri"/>
                <a:cs typeface="Cerebri"/>
                <a:sym typeface="Cerebri"/>
              </a:rPr>
              <a:t>lebih</a:t>
            </a:r>
            <a:r>
              <a:rPr lang="en-US" sz="2345" b="1" spc="133" dirty="0">
                <a:solidFill>
                  <a:srgbClr val="FFFFFF"/>
                </a:solidFill>
                <a:latin typeface="Cerebri"/>
                <a:ea typeface="Cerebri"/>
                <a:cs typeface="Cerebri"/>
                <a:sym typeface="Cerebri"/>
              </a:rPr>
              <a:t> </a:t>
            </a:r>
            <a:r>
              <a:rPr lang="en-US" sz="2345" b="1" spc="133" dirty="0" err="1">
                <a:solidFill>
                  <a:srgbClr val="FFFFFF"/>
                </a:solidFill>
                <a:latin typeface="Cerebri"/>
                <a:ea typeface="Cerebri"/>
                <a:cs typeface="Cerebri"/>
                <a:sym typeface="Cerebri"/>
              </a:rPr>
              <a:t>baik</a:t>
            </a:r>
            <a:r>
              <a:rPr lang="en-US" sz="2345" b="1" spc="133" dirty="0">
                <a:solidFill>
                  <a:srgbClr val="FFFFFF"/>
                </a:solidFill>
                <a:latin typeface="Cerebri"/>
                <a:ea typeface="Cerebri"/>
                <a:cs typeface="Cerebri"/>
                <a:sym typeface="Cerebri"/>
              </a:rPr>
              <a:t> </a:t>
            </a:r>
            <a:r>
              <a:rPr lang="en-US" sz="2345" b="1" spc="133" dirty="0" err="1">
                <a:solidFill>
                  <a:srgbClr val="FFFFFF"/>
                </a:solidFill>
                <a:latin typeface="Cerebri"/>
                <a:ea typeface="Cerebri"/>
                <a:cs typeface="Cerebri"/>
                <a:sym typeface="Cerebri"/>
              </a:rPr>
              <a:t>yaitu</a:t>
            </a:r>
            <a:r>
              <a:rPr lang="en-US" sz="2345" b="1" spc="133" dirty="0">
                <a:solidFill>
                  <a:srgbClr val="FFFFFF"/>
                </a:solidFill>
                <a:latin typeface="Cerebri"/>
                <a:ea typeface="Cerebri"/>
                <a:cs typeface="Cerebri"/>
                <a:sym typeface="Cerebri"/>
              </a:rPr>
              <a:t> 94%</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dalam</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memprediksi</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pasien</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tersebut</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benar-benar</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mengalami</a:t>
            </a:r>
            <a:r>
              <a:rPr lang="en-US" sz="2345" spc="133" dirty="0">
                <a:solidFill>
                  <a:srgbClr val="FFFFFF"/>
                </a:solidFill>
                <a:latin typeface="Cerebri"/>
                <a:ea typeface="Cerebri"/>
                <a:cs typeface="Cerebri"/>
                <a:sym typeface="Cerebri"/>
              </a:rPr>
              <a:t> Alzheimer </a:t>
            </a:r>
            <a:r>
              <a:rPr lang="en-US" sz="2345" spc="133" dirty="0" err="1">
                <a:solidFill>
                  <a:srgbClr val="FFFFFF"/>
                </a:solidFill>
                <a:latin typeface="Cerebri"/>
                <a:ea typeface="Cerebri"/>
                <a:cs typeface="Cerebri"/>
                <a:sym typeface="Cerebri"/>
              </a:rPr>
              <a:t>Selain</a:t>
            </a:r>
            <a:r>
              <a:rPr lang="en-US" sz="2345" spc="133" dirty="0">
                <a:solidFill>
                  <a:srgbClr val="FFFFFF"/>
                </a:solidFill>
                <a:latin typeface="Cerebri"/>
                <a:ea typeface="Cerebri"/>
                <a:cs typeface="Cerebri"/>
                <a:sym typeface="Cerebri"/>
              </a:rPr>
              <a:t> </a:t>
            </a:r>
            <a:r>
              <a:rPr lang="en-US" sz="2345" spc="133" dirty="0" err="1">
                <a:solidFill>
                  <a:srgbClr val="FFFFFF"/>
                </a:solidFill>
                <a:latin typeface="Cerebri"/>
                <a:ea typeface="Cerebri"/>
                <a:cs typeface="Cerebri"/>
                <a:sym typeface="Cerebri"/>
              </a:rPr>
              <a:t>itu</a:t>
            </a:r>
            <a:r>
              <a:rPr lang="en-US" sz="2345" spc="133" dirty="0">
                <a:solidFill>
                  <a:srgbClr val="FFFFFF"/>
                </a:solidFill>
                <a:latin typeface="Cerebri"/>
                <a:ea typeface="Cerebri"/>
                <a:cs typeface="Cerebri"/>
                <a:sym typeface="Cerebri"/>
              </a:rPr>
              <a:t>, </a:t>
            </a:r>
            <a:r>
              <a:rPr lang="en-US" sz="2345" b="1" spc="133" dirty="0">
                <a:solidFill>
                  <a:srgbClr val="FFFFFF"/>
                </a:solidFill>
                <a:latin typeface="Cerebri"/>
                <a:ea typeface="Cerebri"/>
                <a:cs typeface="Cerebri"/>
                <a:sym typeface="Cerebri"/>
              </a:rPr>
              <a:t>model </a:t>
            </a:r>
            <a:r>
              <a:rPr lang="en-US" sz="2345" b="1" spc="133" dirty="0" err="1">
                <a:solidFill>
                  <a:srgbClr val="FFFFFF"/>
                </a:solidFill>
                <a:latin typeface="Cerebri"/>
                <a:ea typeface="Cerebri"/>
                <a:cs typeface="Cerebri"/>
                <a:sym typeface="Cerebri"/>
              </a:rPr>
              <a:t>dapat</a:t>
            </a:r>
            <a:r>
              <a:rPr lang="en-US" sz="2345" b="1" spc="133" dirty="0">
                <a:solidFill>
                  <a:srgbClr val="FFFFFF"/>
                </a:solidFill>
                <a:latin typeface="Cerebri"/>
                <a:ea typeface="Cerebri"/>
                <a:cs typeface="Cerebri"/>
                <a:sym typeface="Cerebri"/>
              </a:rPr>
              <a:t> </a:t>
            </a:r>
            <a:r>
              <a:rPr lang="en-US" sz="2345" b="1" spc="133" dirty="0" err="1">
                <a:solidFill>
                  <a:srgbClr val="FFFFFF"/>
                </a:solidFill>
                <a:latin typeface="Cerebri"/>
                <a:ea typeface="Cerebri"/>
                <a:cs typeface="Cerebri"/>
                <a:sym typeface="Cerebri"/>
              </a:rPr>
              <a:t>membedakan</a:t>
            </a:r>
            <a:r>
              <a:rPr lang="en-US" sz="2345" b="1" spc="133" dirty="0">
                <a:solidFill>
                  <a:srgbClr val="FFFFFF"/>
                </a:solidFill>
                <a:latin typeface="Cerebri"/>
                <a:ea typeface="Cerebri"/>
                <a:cs typeface="Cerebri"/>
                <a:sym typeface="Cerebri"/>
              </a:rPr>
              <a:t> </a:t>
            </a:r>
            <a:r>
              <a:rPr lang="en-US" sz="2345" b="1" spc="133" dirty="0" err="1">
                <a:solidFill>
                  <a:srgbClr val="FFFFFF"/>
                </a:solidFill>
                <a:latin typeface="Cerebri"/>
                <a:ea typeface="Cerebri"/>
                <a:cs typeface="Cerebri"/>
                <a:sym typeface="Cerebri"/>
              </a:rPr>
              <a:t>pasien</a:t>
            </a:r>
            <a:r>
              <a:rPr lang="en-US" sz="2345" b="1" spc="133" dirty="0">
                <a:solidFill>
                  <a:srgbClr val="FFFFFF"/>
                </a:solidFill>
                <a:latin typeface="Cerebri"/>
                <a:ea typeface="Cerebri"/>
                <a:cs typeface="Cerebri"/>
                <a:sym typeface="Cerebri"/>
              </a:rPr>
              <a:t> Alzheimer dan Non-AD </a:t>
            </a:r>
            <a:r>
              <a:rPr lang="en-US" sz="2345" b="1" spc="133" dirty="0" err="1">
                <a:solidFill>
                  <a:srgbClr val="FFFFFF"/>
                </a:solidFill>
                <a:latin typeface="Cerebri"/>
                <a:ea typeface="Cerebri"/>
                <a:cs typeface="Cerebri"/>
                <a:sym typeface="Cerebri"/>
              </a:rPr>
              <a:t>sebesar</a:t>
            </a:r>
            <a:r>
              <a:rPr lang="en-US" sz="2345" b="1" spc="133" dirty="0">
                <a:solidFill>
                  <a:srgbClr val="FFFFFF"/>
                </a:solidFill>
                <a:latin typeface="Cerebri"/>
                <a:ea typeface="Cerebri"/>
                <a:cs typeface="Cerebri"/>
                <a:sym typeface="Cerebri"/>
              </a:rPr>
              <a:t> 94% </a:t>
            </a:r>
            <a:r>
              <a:rPr lang="en-US" sz="2345" b="1" spc="133" dirty="0" err="1">
                <a:solidFill>
                  <a:srgbClr val="FFFFFF"/>
                </a:solidFill>
                <a:latin typeface="Cerebri"/>
                <a:ea typeface="Cerebri"/>
                <a:cs typeface="Cerebri"/>
                <a:sym typeface="Cerebri"/>
              </a:rPr>
              <a:t>berdasarkan</a:t>
            </a:r>
            <a:r>
              <a:rPr lang="en-US" sz="2345" b="1" spc="133" dirty="0">
                <a:solidFill>
                  <a:srgbClr val="FFFFFF"/>
                </a:solidFill>
                <a:latin typeface="Cerebri"/>
                <a:ea typeface="Cerebri"/>
                <a:cs typeface="Cerebri"/>
                <a:sym typeface="Cerebri"/>
              </a:rPr>
              <a:t> </a:t>
            </a:r>
            <a:r>
              <a:rPr lang="en-US" sz="2345" b="1" spc="133" dirty="0" err="1">
                <a:solidFill>
                  <a:srgbClr val="FFFFFF"/>
                </a:solidFill>
                <a:latin typeface="Cerebri"/>
                <a:ea typeface="Cerebri"/>
                <a:cs typeface="Cerebri"/>
                <a:sym typeface="Cerebri"/>
              </a:rPr>
              <a:t>metrik</a:t>
            </a:r>
            <a:r>
              <a:rPr lang="en-US" sz="2345" b="1" spc="133" dirty="0">
                <a:solidFill>
                  <a:srgbClr val="FFFFFF"/>
                </a:solidFill>
                <a:latin typeface="Cerebri"/>
                <a:ea typeface="Cerebri"/>
                <a:cs typeface="Cerebri"/>
                <a:sym typeface="Cerebri"/>
              </a:rPr>
              <a:t> ROC-AUC.</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8326FA"/>
        </a:solidFill>
        <a:effectLst/>
      </p:bgPr>
    </p:bg>
    <p:spTree>
      <p:nvGrpSpPr>
        <p:cNvPr id="1" name=""/>
        <p:cNvGrpSpPr/>
        <p:nvPr/>
      </p:nvGrpSpPr>
      <p:grpSpPr>
        <a:xfrm>
          <a:off x="0" y="0"/>
          <a:ext cx="0" cy="0"/>
          <a:chOff x="0" y="0"/>
          <a:chExt cx="0" cy="0"/>
        </a:xfrm>
      </p:grpSpPr>
      <p:sp>
        <p:nvSpPr>
          <p:cNvPr id="2" name="Freeform 2"/>
          <p:cNvSpPr/>
          <p:nvPr/>
        </p:nvSpPr>
        <p:spPr>
          <a:xfrm rot="-6050350">
            <a:off x="-643792" y="8506172"/>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5474009" y="7610773"/>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6759758" y="-1780828"/>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610035" y="2227567"/>
            <a:ext cx="7924079" cy="1206525"/>
          </a:xfrm>
          <a:prstGeom prst="rect">
            <a:avLst/>
          </a:prstGeom>
        </p:spPr>
        <p:txBody>
          <a:bodyPr lIns="0" tIns="0" rIns="0" bIns="0" rtlCol="0" anchor="t">
            <a:spAutoFit/>
          </a:bodyPr>
          <a:lstStyle/>
          <a:p>
            <a:pPr algn="l">
              <a:lnSpc>
                <a:spcPts val="9278"/>
              </a:lnSpc>
            </a:pPr>
            <a:r>
              <a:rPr lang="en-US" sz="8671" b="1" spc="-476">
                <a:solidFill>
                  <a:srgbClr val="FFFFFF"/>
                </a:solidFill>
                <a:latin typeface="Cerebri Heavy"/>
                <a:ea typeface="Cerebri Heavy"/>
                <a:cs typeface="Cerebri Heavy"/>
                <a:sym typeface="Cerebri Heavy"/>
              </a:rPr>
              <a:t>Rekomendasi</a:t>
            </a:r>
          </a:p>
        </p:txBody>
      </p:sp>
      <p:sp>
        <p:nvSpPr>
          <p:cNvPr id="6" name="TextBox 6"/>
          <p:cNvSpPr txBox="1"/>
          <p:nvPr/>
        </p:nvSpPr>
        <p:spPr>
          <a:xfrm>
            <a:off x="15233623" y="828636"/>
            <a:ext cx="2025677" cy="708025"/>
          </a:xfrm>
          <a:prstGeom prst="rect">
            <a:avLst/>
          </a:prstGeom>
        </p:spPr>
        <p:txBody>
          <a:bodyPr lIns="0" tIns="0" rIns="0" bIns="0" rtlCol="0" anchor="t">
            <a:spAutoFit/>
          </a:bodyPr>
          <a:lstStyle/>
          <a:p>
            <a:pPr algn="r">
              <a:lnSpc>
                <a:spcPts val="5450"/>
              </a:lnSpc>
            </a:pPr>
            <a:r>
              <a:rPr lang="en-US" sz="5000">
                <a:solidFill>
                  <a:srgbClr val="FFFFFF"/>
                </a:solidFill>
                <a:latin typeface="League Spartan"/>
                <a:ea typeface="League Spartan"/>
                <a:cs typeface="League Spartan"/>
                <a:sym typeface="League Spartan"/>
              </a:rPr>
              <a:t>08.</a:t>
            </a:r>
          </a:p>
        </p:txBody>
      </p:sp>
      <p:sp>
        <p:nvSpPr>
          <p:cNvPr id="7" name="TextBox 7"/>
          <p:cNvSpPr txBox="1"/>
          <p:nvPr/>
        </p:nvSpPr>
        <p:spPr>
          <a:xfrm>
            <a:off x="1027606" y="905177"/>
            <a:ext cx="3368267" cy="372745"/>
          </a:xfrm>
          <a:prstGeom prst="rect">
            <a:avLst/>
          </a:prstGeom>
        </p:spPr>
        <p:txBody>
          <a:bodyPr lIns="0" tIns="0" rIns="0" bIns="0" rtlCol="0" anchor="t">
            <a:spAutoFit/>
          </a:bodyPr>
          <a:lstStyle/>
          <a:p>
            <a:pPr algn="l">
              <a:lnSpc>
                <a:spcPts val="3080"/>
              </a:lnSpc>
              <a:spcBef>
                <a:spcPct val="0"/>
              </a:spcBef>
            </a:pPr>
            <a:r>
              <a:rPr lang="en-US" sz="2200" b="1" spc="-44">
                <a:solidFill>
                  <a:srgbClr val="FFFFFF"/>
                </a:solidFill>
                <a:latin typeface="Cerebri Bold"/>
                <a:ea typeface="Cerebri Bold"/>
                <a:cs typeface="Cerebri Bold"/>
                <a:sym typeface="Cerebri Bold"/>
              </a:rPr>
              <a:t>STUDIO SHODWE</a:t>
            </a:r>
          </a:p>
        </p:txBody>
      </p:sp>
      <p:grpSp>
        <p:nvGrpSpPr>
          <p:cNvPr id="8" name="Group 8"/>
          <p:cNvGrpSpPr/>
          <p:nvPr/>
        </p:nvGrpSpPr>
        <p:grpSpPr>
          <a:xfrm>
            <a:off x="11180664" y="2514804"/>
            <a:ext cx="5663813" cy="566381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5701" r="-34298"/>
              </a:stretch>
            </a:blipFill>
          </p:spPr>
        </p:sp>
      </p:grpSp>
      <p:sp>
        <p:nvSpPr>
          <p:cNvPr id="10" name="TextBox 10"/>
          <p:cNvSpPr txBox="1"/>
          <p:nvPr/>
        </p:nvSpPr>
        <p:spPr>
          <a:xfrm>
            <a:off x="697427" y="3996067"/>
            <a:ext cx="10369249" cy="4356290"/>
          </a:xfrm>
          <a:prstGeom prst="rect">
            <a:avLst/>
          </a:prstGeom>
        </p:spPr>
        <p:txBody>
          <a:bodyPr lIns="0" tIns="0" rIns="0" bIns="0" rtlCol="0" anchor="t">
            <a:spAutoFit/>
          </a:bodyPr>
          <a:lstStyle/>
          <a:p>
            <a:pPr marL="506286" lvl="1" indent="-253143" algn="just">
              <a:lnSpc>
                <a:spcPts val="5862"/>
              </a:lnSpc>
              <a:buAutoNum type="arabicPeriod"/>
            </a:pPr>
            <a:r>
              <a:rPr lang="en-US" sz="2345" b="1" spc="133">
                <a:solidFill>
                  <a:srgbClr val="FFFFFF"/>
                </a:solidFill>
                <a:latin typeface="Cerebri Bold"/>
                <a:ea typeface="Cerebri Bold"/>
                <a:cs typeface="Cerebri Bold"/>
                <a:sym typeface="Cerebri Bold"/>
              </a:rPr>
              <a:t> Deteksi Dini dengan Validasi Dokter Spesialis</a:t>
            </a:r>
          </a:p>
          <a:p>
            <a:pPr marL="506286" lvl="1" indent="-253143" algn="just">
              <a:lnSpc>
                <a:spcPts val="5862"/>
              </a:lnSpc>
              <a:buAutoNum type="arabicPeriod"/>
            </a:pPr>
            <a:r>
              <a:rPr lang="en-US" sz="2345" b="1" spc="133">
                <a:solidFill>
                  <a:srgbClr val="FFFFFF"/>
                </a:solidFill>
                <a:latin typeface="Cerebri Bold"/>
                <a:ea typeface="Cerebri Bold"/>
                <a:cs typeface="Cerebri Bold"/>
                <a:sym typeface="Cerebri Bold"/>
              </a:rPr>
              <a:t> Jangan Abaikan Gejala Klinis Meski Hasil Negatif</a:t>
            </a:r>
          </a:p>
          <a:p>
            <a:pPr marL="506286" lvl="1" indent="-253143" algn="just">
              <a:lnSpc>
                <a:spcPts val="5862"/>
              </a:lnSpc>
              <a:buAutoNum type="arabicPeriod"/>
            </a:pPr>
            <a:r>
              <a:rPr lang="en-US" sz="2345" b="1" spc="133">
                <a:solidFill>
                  <a:srgbClr val="FFFFFF"/>
                </a:solidFill>
                <a:latin typeface="Cerebri Bold"/>
                <a:ea typeface="Cerebri Bold"/>
                <a:cs typeface="Cerebri Bold"/>
                <a:sym typeface="Cerebri Bold"/>
              </a:rPr>
              <a:t> Komunikasikan Hasil dengan Hati-Hati kepada Pasien</a:t>
            </a:r>
          </a:p>
          <a:p>
            <a:pPr marL="506286" lvl="1" indent="-253143" algn="just">
              <a:lnSpc>
                <a:spcPts val="5862"/>
              </a:lnSpc>
              <a:buAutoNum type="arabicPeriod"/>
            </a:pPr>
            <a:r>
              <a:rPr lang="en-US" sz="2345" b="1" spc="133">
                <a:solidFill>
                  <a:srgbClr val="FFFFFF"/>
                </a:solidFill>
                <a:latin typeface="Cerebri Bold"/>
                <a:ea typeface="Cerebri Bold"/>
                <a:cs typeface="Cerebri Bold"/>
                <a:sym typeface="Cerebri Bold"/>
              </a:rPr>
              <a:t> Evaluasi dan Tingkatkan Performa Model Secara Berkala </a:t>
            </a:r>
          </a:p>
          <a:p>
            <a:pPr marL="506286" lvl="1" indent="-253143" algn="just">
              <a:lnSpc>
                <a:spcPts val="5862"/>
              </a:lnSpc>
              <a:buAutoNum type="arabicPeriod"/>
            </a:pPr>
            <a:r>
              <a:rPr lang="en-US" sz="2345" b="1" spc="133">
                <a:solidFill>
                  <a:srgbClr val="FFFFFF"/>
                </a:solidFill>
                <a:latin typeface="Cerebri Bold"/>
                <a:ea typeface="Cerebri Bold"/>
                <a:cs typeface="Cerebri Bold"/>
                <a:sym typeface="Cerebri Bold"/>
              </a:rPr>
              <a:t>Berikan Pelatihan kepada Pihak yang Terlibat </a:t>
            </a:r>
          </a:p>
          <a:p>
            <a:pPr algn="just">
              <a:lnSpc>
                <a:spcPts val="5862"/>
              </a:lnSpc>
            </a:pPr>
            <a:endParaRPr lang="en-US" sz="2345" b="1" spc="133">
              <a:solidFill>
                <a:srgbClr val="FFFFFF"/>
              </a:solidFill>
              <a:latin typeface="Cerebri Bold"/>
              <a:ea typeface="Cerebri Bold"/>
              <a:cs typeface="Cerebri Bold"/>
              <a:sym typeface="Cerebri 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88877" y="7863601"/>
            <a:ext cx="4062941" cy="943597"/>
          </a:xfrm>
          <a:prstGeom prst="rect">
            <a:avLst/>
          </a:prstGeom>
        </p:spPr>
        <p:txBody>
          <a:bodyPr lIns="0" tIns="0" rIns="0" bIns="0" rtlCol="0" anchor="t">
            <a:spAutoFit/>
          </a:bodyPr>
          <a:lstStyle/>
          <a:p>
            <a:pPr algn="l">
              <a:lnSpc>
                <a:spcPts val="2487"/>
              </a:lnSpc>
            </a:pPr>
            <a:r>
              <a:rPr lang="en-US" sz="2201" spc="125">
                <a:solidFill>
                  <a:srgbClr val="0F0707"/>
                </a:solidFill>
                <a:latin typeface="Cerebri"/>
                <a:ea typeface="Cerebri"/>
                <a:cs typeface="Cerebri"/>
                <a:sym typeface="Cerebri"/>
              </a:rPr>
              <a:t>+123-456-7890</a:t>
            </a:r>
          </a:p>
          <a:p>
            <a:pPr algn="l">
              <a:lnSpc>
                <a:spcPts val="2487"/>
              </a:lnSpc>
            </a:pPr>
            <a:r>
              <a:rPr lang="en-US" sz="2201" spc="125">
                <a:solidFill>
                  <a:srgbClr val="0F0707"/>
                </a:solidFill>
                <a:latin typeface="Cerebri"/>
                <a:ea typeface="Cerebri"/>
                <a:cs typeface="Cerebri"/>
                <a:sym typeface="Cerebri"/>
              </a:rPr>
              <a:t>www.reallygreatsite.com</a:t>
            </a:r>
          </a:p>
          <a:p>
            <a:pPr algn="l">
              <a:lnSpc>
                <a:spcPts val="2487"/>
              </a:lnSpc>
            </a:pPr>
            <a:r>
              <a:rPr lang="en-US" sz="2201" spc="125">
                <a:solidFill>
                  <a:srgbClr val="0F0707"/>
                </a:solidFill>
                <a:latin typeface="Cerebri"/>
                <a:ea typeface="Cerebri"/>
                <a:cs typeface="Cerebri"/>
                <a:sym typeface="Cerebri"/>
              </a:rPr>
              <a:t>@reallygreatsite</a:t>
            </a:r>
          </a:p>
        </p:txBody>
      </p:sp>
      <p:sp>
        <p:nvSpPr>
          <p:cNvPr id="3" name="TextBox 3"/>
          <p:cNvSpPr txBox="1"/>
          <p:nvPr/>
        </p:nvSpPr>
        <p:spPr>
          <a:xfrm>
            <a:off x="2165301" y="905177"/>
            <a:ext cx="3075277" cy="372811"/>
          </a:xfrm>
          <a:prstGeom prst="rect">
            <a:avLst/>
          </a:prstGeom>
        </p:spPr>
        <p:txBody>
          <a:bodyPr lIns="0" tIns="0" rIns="0" bIns="0" rtlCol="0" anchor="t">
            <a:spAutoFit/>
          </a:bodyPr>
          <a:lstStyle/>
          <a:p>
            <a:pPr algn="l">
              <a:lnSpc>
                <a:spcPts val="3080"/>
              </a:lnSpc>
              <a:spcBef>
                <a:spcPct val="0"/>
              </a:spcBef>
            </a:pPr>
            <a:r>
              <a:rPr lang="en-US" sz="2200" b="1" spc="-44">
                <a:solidFill>
                  <a:srgbClr val="8326FA"/>
                </a:solidFill>
                <a:latin typeface="Cerebri Bold"/>
                <a:ea typeface="Cerebri Bold"/>
                <a:cs typeface="Cerebri Bold"/>
                <a:sym typeface="Cerebri Bold"/>
              </a:rPr>
              <a:t>STUDIO SHODWE</a:t>
            </a:r>
          </a:p>
        </p:txBody>
      </p:sp>
      <p:sp>
        <p:nvSpPr>
          <p:cNvPr id="4" name="TextBox 4"/>
          <p:cNvSpPr txBox="1"/>
          <p:nvPr/>
        </p:nvSpPr>
        <p:spPr>
          <a:xfrm>
            <a:off x="2123380" y="2577626"/>
            <a:ext cx="7808525" cy="3955538"/>
          </a:xfrm>
          <a:prstGeom prst="rect">
            <a:avLst/>
          </a:prstGeom>
        </p:spPr>
        <p:txBody>
          <a:bodyPr lIns="0" tIns="0" rIns="0" bIns="0" rtlCol="0" anchor="t">
            <a:spAutoFit/>
          </a:bodyPr>
          <a:lstStyle/>
          <a:p>
            <a:pPr algn="l">
              <a:lnSpc>
                <a:spcPts val="15113"/>
              </a:lnSpc>
            </a:pPr>
            <a:r>
              <a:rPr lang="en-US" sz="15908" b="1" i="1" spc="-922">
                <a:solidFill>
                  <a:srgbClr val="0F0707"/>
                </a:solidFill>
                <a:latin typeface="Cerebri Heavy Italics"/>
                <a:ea typeface="Cerebri Heavy Italics"/>
                <a:cs typeface="Cerebri Heavy Italics"/>
                <a:sym typeface="Cerebri Heavy Italics"/>
              </a:rPr>
              <a:t>Thank You!</a:t>
            </a:r>
          </a:p>
        </p:txBody>
      </p:sp>
      <p:sp>
        <p:nvSpPr>
          <p:cNvPr id="5" name="TextBox 5"/>
          <p:cNvSpPr txBox="1"/>
          <p:nvPr/>
        </p:nvSpPr>
        <p:spPr>
          <a:xfrm>
            <a:off x="2388877" y="6561739"/>
            <a:ext cx="5617512" cy="454137"/>
          </a:xfrm>
          <a:prstGeom prst="rect">
            <a:avLst/>
          </a:prstGeom>
        </p:spPr>
        <p:txBody>
          <a:bodyPr lIns="0" tIns="0" rIns="0" bIns="0" rtlCol="0" anchor="t">
            <a:spAutoFit/>
          </a:bodyPr>
          <a:lstStyle/>
          <a:p>
            <a:pPr algn="l">
              <a:lnSpc>
                <a:spcPts val="3471"/>
              </a:lnSpc>
            </a:pPr>
            <a:r>
              <a:rPr lang="en-US" sz="3185" b="1" i="1" spc="-92">
                <a:solidFill>
                  <a:srgbClr val="8C52FF"/>
                </a:solidFill>
                <a:latin typeface="Cerebri Bold Italics"/>
                <a:ea typeface="Cerebri Bold Italics"/>
                <a:cs typeface="Cerebri Bold Italics"/>
                <a:sym typeface="Cerebri Bold Italics"/>
              </a:rPr>
              <a:t>Presented By: Rufus Stewart</a:t>
            </a:r>
          </a:p>
        </p:txBody>
      </p:sp>
      <p:sp>
        <p:nvSpPr>
          <p:cNvPr id="6" name="Freeform 6"/>
          <p:cNvSpPr/>
          <p:nvPr/>
        </p:nvSpPr>
        <p:spPr>
          <a:xfrm rot="-6050350">
            <a:off x="-1013120" y="8506172"/>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2700000">
            <a:off x="6634501" y="-1780828"/>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9213962">
            <a:off x="15302951" y="8358556"/>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9454400" y="5518076"/>
            <a:ext cx="2974037" cy="3038607"/>
          </a:xfrm>
          <a:custGeom>
            <a:avLst/>
            <a:gdLst/>
            <a:ahLst/>
            <a:cxnLst/>
            <a:rect l="l" t="t" r="r" b="b"/>
            <a:pathLst>
              <a:path w="2974037" h="3038607">
                <a:moveTo>
                  <a:pt x="0" y="0"/>
                </a:moveTo>
                <a:lnTo>
                  <a:pt x="2974037" y="0"/>
                </a:lnTo>
                <a:lnTo>
                  <a:pt x="2974037" y="3038608"/>
                </a:lnTo>
                <a:lnTo>
                  <a:pt x="0" y="30386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9931905" y="1479802"/>
            <a:ext cx="7327395" cy="732739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0482" r="-30482"/>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13557" y="-649404"/>
            <a:ext cx="2609793" cy="2666455"/>
          </a:xfrm>
          <a:custGeom>
            <a:avLst/>
            <a:gdLst/>
            <a:ahLst/>
            <a:cxnLst/>
            <a:rect l="l" t="t" r="r" b="b"/>
            <a:pathLst>
              <a:path w="2609793" h="2666455">
                <a:moveTo>
                  <a:pt x="0" y="0"/>
                </a:moveTo>
                <a:lnTo>
                  <a:pt x="2609793" y="0"/>
                </a:lnTo>
                <a:lnTo>
                  <a:pt x="2609793" y="2666456"/>
                </a:lnTo>
                <a:lnTo>
                  <a:pt x="0" y="2666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9213962">
            <a:off x="15688756" y="8744361"/>
            <a:ext cx="3570582" cy="3561656"/>
          </a:xfrm>
          <a:custGeom>
            <a:avLst/>
            <a:gdLst/>
            <a:ahLst/>
            <a:cxnLst/>
            <a:rect l="l" t="t" r="r" b="b"/>
            <a:pathLst>
              <a:path w="3570582" h="3561656">
                <a:moveTo>
                  <a:pt x="0" y="0"/>
                </a:moveTo>
                <a:lnTo>
                  <a:pt x="3570582" y="0"/>
                </a:lnTo>
                <a:lnTo>
                  <a:pt x="3570582" y="3561655"/>
                </a:lnTo>
                <a:lnTo>
                  <a:pt x="0" y="35616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700000">
            <a:off x="-1785291" y="-1513864"/>
            <a:ext cx="3570582" cy="3561656"/>
          </a:xfrm>
          <a:custGeom>
            <a:avLst/>
            <a:gdLst/>
            <a:ahLst/>
            <a:cxnLst/>
            <a:rect l="l" t="t" r="r" b="b"/>
            <a:pathLst>
              <a:path w="3570582" h="3561656">
                <a:moveTo>
                  <a:pt x="0" y="0"/>
                </a:moveTo>
                <a:lnTo>
                  <a:pt x="3570582" y="0"/>
                </a:lnTo>
                <a:lnTo>
                  <a:pt x="3570582" y="3561655"/>
                </a:lnTo>
                <a:lnTo>
                  <a:pt x="0" y="35616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999484" y="3418341"/>
            <a:ext cx="8604096" cy="4979621"/>
          </a:xfrm>
          <a:custGeom>
            <a:avLst/>
            <a:gdLst/>
            <a:ahLst/>
            <a:cxnLst/>
            <a:rect l="l" t="t" r="r" b="b"/>
            <a:pathLst>
              <a:path w="8604096" h="4979621">
                <a:moveTo>
                  <a:pt x="0" y="0"/>
                </a:moveTo>
                <a:lnTo>
                  <a:pt x="8604096" y="0"/>
                </a:lnTo>
                <a:lnTo>
                  <a:pt x="8604096" y="4979621"/>
                </a:lnTo>
                <a:lnTo>
                  <a:pt x="0" y="4979621"/>
                </a:lnTo>
                <a:lnTo>
                  <a:pt x="0" y="0"/>
                </a:lnTo>
                <a:close/>
              </a:path>
            </a:pathLst>
          </a:custGeom>
          <a:blipFill>
            <a:blip r:embed="rId6"/>
            <a:stretch>
              <a:fillRect/>
            </a:stretch>
          </a:blipFill>
        </p:spPr>
      </p:sp>
      <p:sp>
        <p:nvSpPr>
          <p:cNvPr id="6" name="Freeform 6"/>
          <p:cNvSpPr/>
          <p:nvPr/>
        </p:nvSpPr>
        <p:spPr>
          <a:xfrm>
            <a:off x="684420" y="3418341"/>
            <a:ext cx="7602475" cy="4979621"/>
          </a:xfrm>
          <a:custGeom>
            <a:avLst/>
            <a:gdLst/>
            <a:ahLst/>
            <a:cxnLst/>
            <a:rect l="l" t="t" r="r" b="b"/>
            <a:pathLst>
              <a:path w="7602475" h="4979621">
                <a:moveTo>
                  <a:pt x="0" y="0"/>
                </a:moveTo>
                <a:lnTo>
                  <a:pt x="7602474" y="0"/>
                </a:lnTo>
                <a:lnTo>
                  <a:pt x="7602474" y="4979621"/>
                </a:lnTo>
                <a:lnTo>
                  <a:pt x="0" y="4979621"/>
                </a:lnTo>
                <a:lnTo>
                  <a:pt x="0" y="0"/>
                </a:lnTo>
                <a:close/>
              </a:path>
            </a:pathLst>
          </a:custGeom>
          <a:blipFill>
            <a:blip r:embed="rId7"/>
            <a:stretch>
              <a:fillRect/>
            </a:stretch>
          </a:blipFill>
        </p:spPr>
      </p:sp>
      <p:sp>
        <p:nvSpPr>
          <p:cNvPr id="7" name="TextBox 7"/>
          <p:cNvSpPr txBox="1"/>
          <p:nvPr/>
        </p:nvSpPr>
        <p:spPr>
          <a:xfrm>
            <a:off x="1997271" y="2506615"/>
            <a:ext cx="4976772" cy="372745"/>
          </a:xfrm>
          <a:prstGeom prst="rect">
            <a:avLst/>
          </a:prstGeom>
        </p:spPr>
        <p:txBody>
          <a:bodyPr lIns="0" tIns="0" rIns="0" bIns="0" rtlCol="0" anchor="t">
            <a:spAutoFit/>
          </a:bodyPr>
          <a:lstStyle/>
          <a:p>
            <a:pPr algn="ctr">
              <a:lnSpc>
                <a:spcPts val="3080"/>
              </a:lnSpc>
              <a:spcBef>
                <a:spcPct val="0"/>
              </a:spcBef>
            </a:pPr>
            <a:r>
              <a:rPr lang="en-US" sz="2200" b="1" spc="-44">
                <a:solidFill>
                  <a:srgbClr val="0F0707"/>
                </a:solidFill>
                <a:latin typeface="Cerebri Bold"/>
                <a:ea typeface="Cerebri Bold"/>
                <a:cs typeface="Cerebri Bold"/>
                <a:sym typeface="Cerebri Bold"/>
              </a:rPr>
              <a:t>MARKETING CHANNEL ANALYSIS</a:t>
            </a:r>
          </a:p>
        </p:txBody>
      </p:sp>
      <p:sp>
        <p:nvSpPr>
          <p:cNvPr id="8" name="TextBox 8"/>
          <p:cNvSpPr txBox="1"/>
          <p:nvPr/>
        </p:nvSpPr>
        <p:spPr>
          <a:xfrm>
            <a:off x="10644572" y="2655508"/>
            <a:ext cx="4976772" cy="372745"/>
          </a:xfrm>
          <a:prstGeom prst="rect">
            <a:avLst/>
          </a:prstGeom>
        </p:spPr>
        <p:txBody>
          <a:bodyPr lIns="0" tIns="0" rIns="0" bIns="0" rtlCol="0" anchor="t">
            <a:spAutoFit/>
          </a:bodyPr>
          <a:lstStyle/>
          <a:p>
            <a:pPr algn="ctr">
              <a:lnSpc>
                <a:spcPts val="3080"/>
              </a:lnSpc>
              <a:spcBef>
                <a:spcPct val="0"/>
              </a:spcBef>
            </a:pPr>
            <a:r>
              <a:rPr lang="en-US" sz="2200" b="1" spc="-44">
                <a:solidFill>
                  <a:srgbClr val="0F0707"/>
                </a:solidFill>
                <a:latin typeface="Cerebri Bold"/>
                <a:ea typeface="Cerebri Bold"/>
                <a:cs typeface="Cerebri Bold"/>
                <a:sym typeface="Cerebri Bold"/>
              </a:rPr>
              <a:t>EMPLOYEE SATISFACTION</a:t>
            </a:r>
          </a:p>
        </p:txBody>
      </p:sp>
      <p:sp>
        <p:nvSpPr>
          <p:cNvPr id="9" name="TextBox 9"/>
          <p:cNvSpPr txBox="1"/>
          <p:nvPr/>
        </p:nvSpPr>
        <p:spPr>
          <a:xfrm>
            <a:off x="6655614" y="952500"/>
            <a:ext cx="4976772" cy="662941"/>
          </a:xfrm>
          <a:prstGeom prst="rect">
            <a:avLst/>
          </a:prstGeom>
        </p:spPr>
        <p:txBody>
          <a:bodyPr lIns="0" tIns="0" rIns="0" bIns="0" rtlCol="0" anchor="t">
            <a:spAutoFit/>
          </a:bodyPr>
          <a:lstStyle/>
          <a:p>
            <a:pPr algn="ctr">
              <a:lnSpc>
                <a:spcPts val="5459"/>
              </a:lnSpc>
              <a:spcBef>
                <a:spcPct val="0"/>
              </a:spcBef>
            </a:pPr>
            <a:r>
              <a:rPr lang="en-US" sz="3899" b="1" spc="-77">
                <a:solidFill>
                  <a:srgbClr val="0F0707"/>
                </a:solidFill>
                <a:latin typeface="Cerebri Bold"/>
                <a:ea typeface="Cerebri Bold"/>
                <a:cs typeface="Cerebri Bold"/>
                <a:sym typeface="Cerebri Bold"/>
              </a:rPr>
              <a:t>OVERVIEW PROJECT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46461" y="-286819"/>
            <a:ext cx="2609793" cy="2666455"/>
          </a:xfrm>
          <a:custGeom>
            <a:avLst/>
            <a:gdLst/>
            <a:ahLst/>
            <a:cxnLst/>
            <a:rect l="l" t="t" r="r" b="b"/>
            <a:pathLst>
              <a:path w="2609793" h="2666455">
                <a:moveTo>
                  <a:pt x="0" y="0"/>
                </a:moveTo>
                <a:lnTo>
                  <a:pt x="2609794" y="0"/>
                </a:lnTo>
                <a:lnTo>
                  <a:pt x="2609794" y="2666455"/>
                </a:lnTo>
                <a:lnTo>
                  <a:pt x="0" y="26664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9213962">
            <a:off x="15302951" y="8358556"/>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700000">
            <a:off x="-2406058" y="-1922818"/>
            <a:ext cx="3570582" cy="3561656"/>
          </a:xfrm>
          <a:custGeom>
            <a:avLst/>
            <a:gdLst/>
            <a:ahLst/>
            <a:cxnLst/>
            <a:rect l="l" t="t" r="r" b="b"/>
            <a:pathLst>
              <a:path w="3570582" h="3561656">
                <a:moveTo>
                  <a:pt x="0" y="0"/>
                </a:moveTo>
                <a:lnTo>
                  <a:pt x="3570582" y="0"/>
                </a:lnTo>
                <a:lnTo>
                  <a:pt x="3570582" y="3561655"/>
                </a:lnTo>
                <a:lnTo>
                  <a:pt x="0" y="35616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7606" y="905177"/>
            <a:ext cx="3368267" cy="372745"/>
          </a:xfrm>
          <a:prstGeom prst="rect">
            <a:avLst/>
          </a:prstGeom>
        </p:spPr>
        <p:txBody>
          <a:bodyPr lIns="0" tIns="0" rIns="0" bIns="0" rtlCol="0" anchor="t">
            <a:spAutoFit/>
          </a:bodyPr>
          <a:lstStyle/>
          <a:p>
            <a:pPr algn="l">
              <a:lnSpc>
                <a:spcPts val="3080"/>
              </a:lnSpc>
              <a:spcBef>
                <a:spcPct val="0"/>
              </a:spcBef>
            </a:pPr>
            <a:r>
              <a:rPr lang="en-US" sz="2200" b="1" spc="-44">
                <a:solidFill>
                  <a:srgbClr val="0F0707"/>
                </a:solidFill>
                <a:latin typeface="Cerebri Bold"/>
                <a:ea typeface="Cerebri Bold"/>
                <a:cs typeface="Cerebri Bold"/>
                <a:sym typeface="Cerebri Bold"/>
              </a:rPr>
              <a:t>STUDIO SHODWE</a:t>
            </a:r>
          </a:p>
        </p:txBody>
      </p:sp>
      <p:sp>
        <p:nvSpPr>
          <p:cNvPr id="6" name="TextBox 6"/>
          <p:cNvSpPr txBox="1"/>
          <p:nvPr/>
        </p:nvSpPr>
        <p:spPr>
          <a:xfrm>
            <a:off x="7011992" y="2094839"/>
            <a:ext cx="4545263" cy="626745"/>
          </a:xfrm>
          <a:prstGeom prst="rect">
            <a:avLst/>
          </a:prstGeom>
        </p:spPr>
        <p:txBody>
          <a:bodyPr lIns="0" tIns="0" rIns="0" bIns="0" rtlCol="0" anchor="t">
            <a:spAutoFit/>
          </a:bodyPr>
          <a:lstStyle/>
          <a:p>
            <a:pPr algn="l">
              <a:lnSpc>
                <a:spcPts val="4815"/>
              </a:lnSpc>
            </a:pPr>
            <a:r>
              <a:rPr lang="en-US" sz="4500" b="1" spc="-247">
                <a:solidFill>
                  <a:srgbClr val="8C52FF"/>
                </a:solidFill>
                <a:latin typeface="Cerebri Bold"/>
                <a:ea typeface="Cerebri Bold"/>
                <a:cs typeface="Cerebri Bold"/>
                <a:sym typeface="Cerebri Bold"/>
              </a:rPr>
              <a:t>Pengalaman Kerja</a:t>
            </a:r>
          </a:p>
        </p:txBody>
      </p:sp>
      <p:sp>
        <p:nvSpPr>
          <p:cNvPr id="7" name="TextBox 7"/>
          <p:cNvSpPr txBox="1"/>
          <p:nvPr/>
        </p:nvSpPr>
        <p:spPr>
          <a:xfrm>
            <a:off x="7116465" y="3022313"/>
            <a:ext cx="4055071" cy="860425"/>
          </a:xfrm>
          <a:prstGeom prst="rect">
            <a:avLst/>
          </a:prstGeom>
        </p:spPr>
        <p:txBody>
          <a:bodyPr lIns="0" tIns="0" rIns="0" bIns="0" rtlCol="0" anchor="t">
            <a:spAutoFit/>
          </a:bodyPr>
          <a:lstStyle/>
          <a:p>
            <a:pPr algn="ctr">
              <a:lnSpc>
                <a:spcPts val="3499"/>
              </a:lnSpc>
            </a:pPr>
            <a:r>
              <a:rPr lang="en-US" sz="2499" b="1">
                <a:solidFill>
                  <a:srgbClr val="000000"/>
                </a:solidFill>
                <a:latin typeface="Canva Sans Bold"/>
                <a:ea typeface="Canva Sans Bold"/>
                <a:cs typeface="Canva Sans Bold"/>
                <a:sym typeface="Canva Sans Bold"/>
              </a:rPr>
              <a:t>PT SAMATA GREENHOUSE</a:t>
            </a:r>
          </a:p>
          <a:p>
            <a:pPr algn="ctr">
              <a:lnSpc>
                <a:spcPts val="3499"/>
              </a:lnSpc>
            </a:pPr>
            <a:endParaRPr lang="en-US" sz="2499" b="1">
              <a:solidFill>
                <a:srgbClr val="000000"/>
              </a:solidFill>
              <a:latin typeface="Canva Sans Bold"/>
              <a:ea typeface="Canva Sans Bold"/>
              <a:cs typeface="Canva Sans Bold"/>
              <a:sym typeface="Canva Sans Bold"/>
            </a:endParaRPr>
          </a:p>
        </p:txBody>
      </p:sp>
      <p:sp>
        <p:nvSpPr>
          <p:cNvPr id="8" name="TextBox 8"/>
          <p:cNvSpPr txBox="1"/>
          <p:nvPr/>
        </p:nvSpPr>
        <p:spPr>
          <a:xfrm>
            <a:off x="5618887" y="3667529"/>
            <a:ext cx="7331472" cy="905510"/>
          </a:xfrm>
          <a:prstGeom prst="rect">
            <a:avLst/>
          </a:prstGeom>
        </p:spPr>
        <p:txBody>
          <a:bodyPr lIns="0" tIns="0" rIns="0" bIns="0" rtlCol="0" anchor="t">
            <a:spAutoFit/>
          </a:bodyPr>
          <a:lstStyle/>
          <a:p>
            <a:pPr algn="ctr">
              <a:lnSpc>
                <a:spcPts val="3639"/>
              </a:lnSpc>
              <a:spcBef>
                <a:spcPct val="0"/>
              </a:spcBef>
            </a:pPr>
            <a:r>
              <a:rPr lang="en-US" sz="2599" i="1" spc="-51">
                <a:solidFill>
                  <a:srgbClr val="000000"/>
                </a:solidFill>
                <a:latin typeface="Cerebri Italics"/>
                <a:ea typeface="Cerebri Italics"/>
                <a:cs typeface="Cerebri Italics"/>
                <a:sym typeface="Cerebri Italics"/>
              </a:rPr>
              <a:t>Dokumentasi Teknis (Agustus 2023 - Desember 2023</a:t>
            </a:r>
          </a:p>
          <a:p>
            <a:pPr algn="ctr">
              <a:lnSpc>
                <a:spcPts val="3639"/>
              </a:lnSpc>
              <a:spcBef>
                <a:spcPct val="0"/>
              </a:spcBef>
            </a:pPr>
            <a:endParaRPr lang="en-US" sz="2599" i="1" spc="-51">
              <a:solidFill>
                <a:srgbClr val="000000"/>
              </a:solidFill>
              <a:latin typeface="Cerebri Italics"/>
              <a:ea typeface="Cerebri Italics"/>
              <a:cs typeface="Cerebri Italics"/>
              <a:sym typeface="Cerebri Italics"/>
            </a:endParaRPr>
          </a:p>
        </p:txBody>
      </p:sp>
      <p:sp>
        <p:nvSpPr>
          <p:cNvPr id="9" name="TextBox 9"/>
          <p:cNvSpPr txBox="1"/>
          <p:nvPr/>
        </p:nvSpPr>
        <p:spPr>
          <a:xfrm>
            <a:off x="4385290" y="4511388"/>
            <a:ext cx="9798667" cy="3191510"/>
          </a:xfrm>
          <a:prstGeom prst="rect">
            <a:avLst/>
          </a:prstGeom>
        </p:spPr>
        <p:txBody>
          <a:bodyPr lIns="0" tIns="0" rIns="0" bIns="0" rtlCol="0" anchor="t">
            <a:spAutoFit/>
          </a:bodyPr>
          <a:lstStyle/>
          <a:p>
            <a:pPr algn="just">
              <a:lnSpc>
                <a:spcPts val="3639"/>
              </a:lnSpc>
              <a:spcBef>
                <a:spcPct val="0"/>
              </a:spcBef>
            </a:pPr>
            <a:r>
              <a:rPr lang="en-US" sz="2599" spc="-51">
                <a:solidFill>
                  <a:srgbClr val="000000"/>
                </a:solidFill>
                <a:latin typeface="Cerebri"/>
                <a:ea typeface="Cerebri"/>
                <a:cs typeface="Cerebri"/>
                <a:sym typeface="Cerebri"/>
              </a:rPr>
              <a:t>Berkontribusi dalam proyek pengembangan sistem pertanian hidroponik cerdas melalui program MBKM Kedaireka 2023 sebagai dokumentasi teknis yang berperan sebagai analis kebutuhan sistem, menyusun kebutuhan administrasi, membantu tim konfigurasi sensor dalam pemasangan dan kalibrasi beberapa sensor yaitu (pH, TDS, DHT, level air dan suhu air).</a:t>
            </a:r>
          </a:p>
          <a:p>
            <a:pPr algn="just">
              <a:lnSpc>
                <a:spcPts val="3639"/>
              </a:lnSpc>
              <a:spcBef>
                <a:spcPct val="0"/>
              </a:spcBef>
            </a:pPr>
            <a:endParaRPr lang="en-US" sz="2599" spc="-51">
              <a:solidFill>
                <a:srgbClr val="000000"/>
              </a:solidFill>
              <a:latin typeface="Cerebri"/>
              <a:ea typeface="Cerebri"/>
              <a:cs typeface="Cerebri"/>
              <a:sym typeface="Cere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326FA"/>
        </a:solidFill>
        <a:effectLst/>
      </p:bgPr>
    </p:bg>
    <p:spTree>
      <p:nvGrpSpPr>
        <p:cNvPr id="1" name=""/>
        <p:cNvGrpSpPr/>
        <p:nvPr/>
      </p:nvGrpSpPr>
      <p:grpSpPr>
        <a:xfrm>
          <a:off x="0" y="0"/>
          <a:ext cx="0" cy="0"/>
          <a:chOff x="0" y="0"/>
          <a:chExt cx="0" cy="0"/>
        </a:xfrm>
      </p:grpSpPr>
      <p:sp>
        <p:nvSpPr>
          <p:cNvPr id="2" name="Freeform 2"/>
          <p:cNvSpPr/>
          <p:nvPr/>
        </p:nvSpPr>
        <p:spPr>
          <a:xfrm rot="5400000">
            <a:off x="-789560" y="8931427"/>
            <a:ext cx="2301037" cy="2954783"/>
          </a:xfrm>
          <a:custGeom>
            <a:avLst/>
            <a:gdLst/>
            <a:ahLst/>
            <a:cxnLst/>
            <a:rect l="l" t="t" r="r" b="b"/>
            <a:pathLst>
              <a:path w="2301037" h="2954783">
                <a:moveTo>
                  <a:pt x="0" y="0"/>
                </a:moveTo>
                <a:lnTo>
                  <a:pt x="2301037" y="0"/>
                </a:lnTo>
                <a:lnTo>
                  <a:pt x="2301037" y="2954783"/>
                </a:lnTo>
                <a:lnTo>
                  <a:pt x="0" y="2954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5032745" y="-1379793"/>
            <a:ext cx="4125113" cy="4114800"/>
          </a:xfrm>
          <a:custGeom>
            <a:avLst/>
            <a:gdLst/>
            <a:ahLst/>
            <a:cxnLst/>
            <a:rect l="l" t="t" r="r" b="b"/>
            <a:pathLst>
              <a:path w="4125113" h="4114800">
                <a:moveTo>
                  <a:pt x="0" y="0"/>
                </a:moveTo>
                <a:lnTo>
                  <a:pt x="4125112" y="0"/>
                </a:lnTo>
                <a:lnTo>
                  <a:pt x="412511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182836" y="0"/>
            <a:ext cx="5087589" cy="652339"/>
            <a:chOff x="0" y="0"/>
            <a:chExt cx="1339941" cy="171809"/>
          </a:xfrm>
        </p:grpSpPr>
        <p:sp>
          <p:nvSpPr>
            <p:cNvPr id="5" name="Freeform 5"/>
            <p:cNvSpPr/>
            <p:nvPr/>
          </p:nvSpPr>
          <p:spPr>
            <a:xfrm>
              <a:off x="0" y="0"/>
              <a:ext cx="1339941" cy="171809"/>
            </a:xfrm>
            <a:custGeom>
              <a:avLst/>
              <a:gdLst/>
              <a:ahLst/>
              <a:cxnLst/>
              <a:rect l="l" t="t" r="r" b="b"/>
              <a:pathLst>
                <a:path w="1339941" h="171809">
                  <a:moveTo>
                    <a:pt x="60869" y="0"/>
                  </a:moveTo>
                  <a:lnTo>
                    <a:pt x="1279072" y="0"/>
                  </a:lnTo>
                  <a:cubicBezTo>
                    <a:pt x="1312689" y="0"/>
                    <a:pt x="1339941" y="27252"/>
                    <a:pt x="1339941" y="60869"/>
                  </a:cubicBezTo>
                  <a:lnTo>
                    <a:pt x="1339941" y="110940"/>
                  </a:lnTo>
                  <a:cubicBezTo>
                    <a:pt x="1339941" y="144557"/>
                    <a:pt x="1312689" y="171809"/>
                    <a:pt x="1279072" y="171809"/>
                  </a:cubicBezTo>
                  <a:lnTo>
                    <a:pt x="60869" y="171809"/>
                  </a:lnTo>
                  <a:cubicBezTo>
                    <a:pt x="44726" y="171809"/>
                    <a:pt x="29243" y="165396"/>
                    <a:pt x="17828" y="153981"/>
                  </a:cubicBezTo>
                  <a:cubicBezTo>
                    <a:pt x="6413" y="142566"/>
                    <a:pt x="0" y="127084"/>
                    <a:pt x="0" y="110940"/>
                  </a:cubicBezTo>
                  <a:lnTo>
                    <a:pt x="0" y="60869"/>
                  </a:lnTo>
                  <a:cubicBezTo>
                    <a:pt x="0" y="44726"/>
                    <a:pt x="6413" y="29243"/>
                    <a:pt x="17828" y="17828"/>
                  </a:cubicBezTo>
                  <a:cubicBezTo>
                    <a:pt x="29243" y="6413"/>
                    <a:pt x="44726" y="0"/>
                    <a:pt x="60869" y="0"/>
                  </a:cubicBezTo>
                  <a:close/>
                </a:path>
              </a:pathLst>
            </a:custGeom>
            <a:solidFill>
              <a:srgbClr val="FFFFFF"/>
            </a:solidFill>
          </p:spPr>
        </p:sp>
        <p:sp>
          <p:nvSpPr>
            <p:cNvPr id="6" name="TextBox 6"/>
            <p:cNvSpPr txBox="1"/>
            <p:nvPr/>
          </p:nvSpPr>
          <p:spPr>
            <a:xfrm>
              <a:off x="0" y="-47625"/>
              <a:ext cx="1339941" cy="219434"/>
            </a:xfrm>
            <a:prstGeom prst="rect">
              <a:avLst/>
            </a:prstGeom>
          </p:spPr>
          <p:txBody>
            <a:bodyPr lIns="50800" tIns="50800" rIns="50800" bIns="50800" rtlCol="0" anchor="ctr"/>
            <a:lstStyle/>
            <a:p>
              <a:pPr algn="ctr">
                <a:lnSpc>
                  <a:spcPts val="3340"/>
                </a:lnSpc>
              </a:pPr>
              <a:endParaRPr/>
            </a:p>
          </p:txBody>
        </p:sp>
      </p:grpSp>
      <p:sp>
        <p:nvSpPr>
          <p:cNvPr id="7" name="Freeform 7"/>
          <p:cNvSpPr/>
          <p:nvPr/>
        </p:nvSpPr>
        <p:spPr>
          <a:xfrm rot="5400000">
            <a:off x="14688431" y="8547378"/>
            <a:ext cx="2439820" cy="3479244"/>
          </a:xfrm>
          <a:custGeom>
            <a:avLst/>
            <a:gdLst/>
            <a:ahLst/>
            <a:cxnLst/>
            <a:rect l="l" t="t" r="r" b="b"/>
            <a:pathLst>
              <a:path w="2439820" h="3479244">
                <a:moveTo>
                  <a:pt x="0" y="0"/>
                </a:moveTo>
                <a:lnTo>
                  <a:pt x="2439820" y="0"/>
                </a:lnTo>
                <a:lnTo>
                  <a:pt x="2439820" y="3479244"/>
                </a:lnTo>
                <a:lnTo>
                  <a:pt x="0" y="34792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3054441" y="3102070"/>
            <a:ext cx="2810717" cy="3358430"/>
          </a:xfrm>
          <a:custGeom>
            <a:avLst/>
            <a:gdLst/>
            <a:ahLst/>
            <a:cxnLst/>
            <a:rect l="l" t="t" r="r" b="b"/>
            <a:pathLst>
              <a:path w="2810717" h="3358430">
                <a:moveTo>
                  <a:pt x="0" y="0"/>
                </a:moveTo>
                <a:lnTo>
                  <a:pt x="2810717" y="0"/>
                </a:lnTo>
                <a:lnTo>
                  <a:pt x="2810717" y="3358430"/>
                </a:lnTo>
                <a:lnTo>
                  <a:pt x="0" y="3358430"/>
                </a:lnTo>
                <a:lnTo>
                  <a:pt x="0" y="0"/>
                </a:lnTo>
                <a:close/>
              </a:path>
            </a:pathLst>
          </a:custGeom>
          <a:blipFill>
            <a:blip r:embed="rId8"/>
            <a:stretch>
              <a:fillRect/>
            </a:stretch>
          </a:blipFill>
        </p:spPr>
      </p:sp>
      <p:sp>
        <p:nvSpPr>
          <p:cNvPr id="9" name="Freeform 9"/>
          <p:cNvSpPr/>
          <p:nvPr/>
        </p:nvSpPr>
        <p:spPr>
          <a:xfrm>
            <a:off x="10912674" y="3829620"/>
            <a:ext cx="4995666" cy="2136305"/>
          </a:xfrm>
          <a:custGeom>
            <a:avLst/>
            <a:gdLst/>
            <a:ahLst/>
            <a:cxnLst/>
            <a:rect l="l" t="t" r="r" b="b"/>
            <a:pathLst>
              <a:path w="4995666" h="2136305">
                <a:moveTo>
                  <a:pt x="0" y="0"/>
                </a:moveTo>
                <a:lnTo>
                  <a:pt x="4995667" y="0"/>
                </a:lnTo>
                <a:lnTo>
                  <a:pt x="4995667" y="2136304"/>
                </a:lnTo>
                <a:lnTo>
                  <a:pt x="0" y="2136304"/>
                </a:lnTo>
                <a:lnTo>
                  <a:pt x="0" y="0"/>
                </a:lnTo>
                <a:close/>
              </a:path>
            </a:pathLst>
          </a:custGeom>
          <a:blipFill>
            <a:blip r:embed="rId9"/>
            <a:stretch>
              <a:fillRect l="-19193" t="-114196" r="-16849" b="-103934"/>
            </a:stretch>
          </a:blipFill>
        </p:spPr>
      </p:sp>
      <p:sp>
        <p:nvSpPr>
          <p:cNvPr id="10" name="TextBox 10"/>
          <p:cNvSpPr txBox="1"/>
          <p:nvPr/>
        </p:nvSpPr>
        <p:spPr>
          <a:xfrm>
            <a:off x="4853840" y="1485363"/>
            <a:ext cx="8580319" cy="1492882"/>
          </a:xfrm>
          <a:prstGeom prst="rect">
            <a:avLst/>
          </a:prstGeom>
        </p:spPr>
        <p:txBody>
          <a:bodyPr lIns="0" tIns="0" rIns="0" bIns="0" rtlCol="0" anchor="t">
            <a:spAutoFit/>
          </a:bodyPr>
          <a:lstStyle/>
          <a:p>
            <a:pPr algn="ctr">
              <a:lnSpc>
                <a:spcPts val="12215"/>
              </a:lnSpc>
              <a:spcBef>
                <a:spcPct val="0"/>
              </a:spcBef>
            </a:pPr>
            <a:r>
              <a:rPr lang="en-US" sz="8725" b="1">
                <a:solidFill>
                  <a:srgbClr val="FFFFFF"/>
                </a:solidFill>
                <a:latin typeface="Canva Sans Bold"/>
                <a:ea typeface="Canva Sans Bold"/>
                <a:cs typeface="Canva Sans Bold"/>
                <a:sym typeface="Canva Sans Bold"/>
              </a:rPr>
              <a:t>Pendidikan</a:t>
            </a:r>
          </a:p>
        </p:txBody>
      </p:sp>
      <p:sp>
        <p:nvSpPr>
          <p:cNvPr id="11" name="TextBox 11"/>
          <p:cNvSpPr txBox="1"/>
          <p:nvPr/>
        </p:nvSpPr>
        <p:spPr>
          <a:xfrm>
            <a:off x="2662899" y="6546225"/>
            <a:ext cx="3730228" cy="763270"/>
          </a:xfrm>
          <a:prstGeom prst="rect">
            <a:avLst/>
          </a:prstGeom>
        </p:spPr>
        <p:txBody>
          <a:bodyPr lIns="0" tIns="0" rIns="0" bIns="0" rtlCol="0" anchor="t">
            <a:spAutoFit/>
          </a:bodyPr>
          <a:lstStyle/>
          <a:p>
            <a:pPr algn="ctr">
              <a:lnSpc>
                <a:spcPts val="3080"/>
              </a:lnSpc>
              <a:spcBef>
                <a:spcPct val="0"/>
              </a:spcBef>
            </a:pPr>
            <a:r>
              <a:rPr lang="en-US" sz="2200" b="1" spc="-44">
                <a:solidFill>
                  <a:srgbClr val="FFFFFF"/>
                </a:solidFill>
                <a:latin typeface="Cerebri Bold"/>
                <a:ea typeface="Cerebri Bold"/>
                <a:cs typeface="Cerebri Bold"/>
                <a:sym typeface="Cerebri Bold"/>
              </a:rPr>
              <a:t>UNIVERSITAS HASANUDDIN</a:t>
            </a:r>
          </a:p>
          <a:p>
            <a:pPr algn="ctr">
              <a:lnSpc>
                <a:spcPts val="3080"/>
              </a:lnSpc>
              <a:spcBef>
                <a:spcPct val="0"/>
              </a:spcBef>
            </a:pPr>
            <a:endParaRPr lang="en-US" sz="2200" b="1" spc="-44">
              <a:solidFill>
                <a:srgbClr val="FFFFFF"/>
              </a:solidFill>
              <a:latin typeface="Cerebri Bold"/>
              <a:ea typeface="Cerebri Bold"/>
              <a:cs typeface="Cerebri Bold"/>
              <a:sym typeface="Cerebri Bold"/>
            </a:endParaRPr>
          </a:p>
        </p:txBody>
      </p:sp>
      <p:sp>
        <p:nvSpPr>
          <p:cNvPr id="12" name="TextBox 12"/>
          <p:cNvSpPr txBox="1"/>
          <p:nvPr/>
        </p:nvSpPr>
        <p:spPr>
          <a:xfrm>
            <a:off x="1532202" y="7022056"/>
            <a:ext cx="5991622" cy="763270"/>
          </a:xfrm>
          <a:prstGeom prst="rect">
            <a:avLst/>
          </a:prstGeom>
        </p:spPr>
        <p:txBody>
          <a:bodyPr lIns="0" tIns="0" rIns="0" bIns="0" rtlCol="0" anchor="t">
            <a:spAutoFit/>
          </a:bodyPr>
          <a:lstStyle/>
          <a:p>
            <a:pPr algn="ctr">
              <a:lnSpc>
                <a:spcPts val="3080"/>
              </a:lnSpc>
              <a:spcBef>
                <a:spcPct val="0"/>
              </a:spcBef>
            </a:pPr>
            <a:r>
              <a:rPr lang="en-US" sz="2200" b="1" spc="-44">
                <a:solidFill>
                  <a:srgbClr val="FFFFFF"/>
                </a:solidFill>
                <a:latin typeface="Cerebri Bold"/>
                <a:ea typeface="Cerebri Bold"/>
                <a:cs typeface="Cerebri Bold"/>
                <a:sym typeface="Cerebri Bold"/>
              </a:rPr>
              <a:t>SARJANA TEKNIK INFORMATIKA (2020-2024)</a:t>
            </a:r>
          </a:p>
          <a:p>
            <a:pPr algn="ctr">
              <a:lnSpc>
                <a:spcPts val="3080"/>
              </a:lnSpc>
              <a:spcBef>
                <a:spcPct val="0"/>
              </a:spcBef>
            </a:pPr>
            <a:endParaRPr lang="en-US" sz="2200" b="1" spc="-44">
              <a:solidFill>
                <a:srgbClr val="FFFFFF"/>
              </a:solidFill>
              <a:latin typeface="Cerebri Bold"/>
              <a:ea typeface="Cerebri Bold"/>
              <a:cs typeface="Cerebri Bold"/>
              <a:sym typeface="Cerebri Bold"/>
            </a:endParaRPr>
          </a:p>
        </p:txBody>
      </p:sp>
      <p:sp>
        <p:nvSpPr>
          <p:cNvPr id="13" name="TextBox 13"/>
          <p:cNvSpPr txBox="1"/>
          <p:nvPr/>
        </p:nvSpPr>
        <p:spPr>
          <a:xfrm>
            <a:off x="733293" y="7538095"/>
            <a:ext cx="7589440" cy="1544320"/>
          </a:xfrm>
          <a:prstGeom prst="rect">
            <a:avLst/>
          </a:prstGeom>
        </p:spPr>
        <p:txBody>
          <a:bodyPr lIns="0" tIns="0" rIns="0" bIns="0" rtlCol="0" anchor="t">
            <a:spAutoFit/>
          </a:bodyPr>
          <a:lstStyle/>
          <a:p>
            <a:pPr algn="just">
              <a:lnSpc>
                <a:spcPts val="3080"/>
              </a:lnSpc>
              <a:spcBef>
                <a:spcPct val="0"/>
              </a:spcBef>
            </a:pPr>
            <a:r>
              <a:rPr lang="en-US" sz="2200" spc="-44">
                <a:solidFill>
                  <a:srgbClr val="FFFFFF"/>
                </a:solidFill>
                <a:latin typeface="Cerebri"/>
                <a:ea typeface="Cerebri"/>
                <a:cs typeface="Cerebri"/>
                <a:sym typeface="Cerebri"/>
              </a:rPr>
              <a:t>Merancang sistem kendali otomatis kumbung jamur pada budidaya jamur tiram menggunakan fuzzy logic untuk mengatur kondisi lingkungan dalam kumbung agar tetap ideal.</a:t>
            </a:r>
          </a:p>
          <a:p>
            <a:pPr algn="just">
              <a:lnSpc>
                <a:spcPts val="3080"/>
              </a:lnSpc>
              <a:spcBef>
                <a:spcPct val="0"/>
              </a:spcBef>
            </a:pPr>
            <a:endParaRPr lang="en-US" sz="2200" spc="-44">
              <a:solidFill>
                <a:srgbClr val="FFFFFF"/>
              </a:solidFill>
              <a:latin typeface="Cerebri"/>
              <a:ea typeface="Cerebri"/>
              <a:cs typeface="Cerebri"/>
              <a:sym typeface="Cerebri"/>
            </a:endParaRPr>
          </a:p>
        </p:txBody>
      </p:sp>
      <p:sp>
        <p:nvSpPr>
          <p:cNvPr id="14" name="TextBox 14"/>
          <p:cNvSpPr txBox="1"/>
          <p:nvPr/>
        </p:nvSpPr>
        <p:spPr>
          <a:xfrm>
            <a:off x="10784023" y="6546225"/>
            <a:ext cx="5124318" cy="1029970"/>
          </a:xfrm>
          <a:prstGeom prst="rect">
            <a:avLst/>
          </a:prstGeom>
        </p:spPr>
        <p:txBody>
          <a:bodyPr lIns="0" tIns="0" rIns="0" bIns="0" rtlCol="0" anchor="t">
            <a:spAutoFit/>
          </a:bodyPr>
          <a:lstStyle/>
          <a:p>
            <a:pPr algn="ctr">
              <a:lnSpc>
                <a:spcPts val="2738"/>
              </a:lnSpc>
              <a:spcBef>
                <a:spcPct val="0"/>
              </a:spcBef>
            </a:pPr>
            <a:r>
              <a:rPr lang="en-US" sz="1955" b="1" spc="-39">
                <a:solidFill>
                  <a:srgbClr val="FFFFFF"/>
                </a:solidFill>
                <a:latin typeface="Cerebri Bold"/>
                <a:ea typeface="Cerebri Bold"/>
                <a:cs typeface="Cerebri Bold"/>
                <a:sym typeface="Cerebri Bold"/>
              </a:rPr>
              <a:t>BOOTCAMP DATA SCIENCE &amp; DATA ANALYST (MEI 2025 - SEKARANG)</a:t>
            </a:r>
          </a:p>
          <a:p>
            <a:pPr algn="ctr">
              <a:lnSpc>
                <a:spcPts val="2738"/>
              </a:lnSpc>
              <a:spcBef>
                <a:spcPct val="0"/>
              </a:spcBef>
            </a:pPr>
            <a:endParaRPr lang="en-US" sz="1955" b="1" spc="-39">
              <a:solidFill>
                <a:srgbClr val="FFFFFF"/>
              </a:solidFill>
              <a:latin typeface="Cerebri Bold"/>
              <a:ea typeface="Cerebri Bold"/>
              <a:cs typeface="Cerebri Bold"/>
              <a:sym typeface="Cerebri Bold"/>
            </a:endParaRPr>
          </a:p>
        </p:txBody>
      </p:sp>
      <p:sp>
        <p:nvSpPr>
          <p:cNvPr id="15" name="TextBox 15"/>
          <p:cNvSpPr txBox="1"/>
          <p:nvPr/>
        </p:nvSpPr>
        <p:spPr>
          <a:xfrm>
            <a:off x="9874463" y="7538095"/>
            <a:ext cx="7119392" cy="1153795"/>
          </a:xfrm>
          <a:prstGeom prst="rect">
            <a:avLst/>
          </a:prstGeom>
        </p:spPr>
        <p:txBody>
          <a:bodyPr lIns="0" tIns="0" rIns="0" bIns="0" rtlCol="0" anchor="t">
            <a:spAutoFit/>
          </a:bodyPr>
          <a:lstStyle/>
          <a:p>
            <a:pPr algn="just">
              <a:lnSpc>
                <a:spcPts val="3080"/>
              </a:lnSpc>
              <a:spcBef>
                <a:spcPct val="0"/>
              </a:spcBef>
            </a:pPr>
            <a:r>
              <a:rPr lang="en-US" sz="2200" spc="-44">
                <a:solidFill>
                  <a:srgbClr val="FFFFFF"/>
                </a:solidFill>
                <a:latin typeface="Cerebri"/>
                <a:ea typeface="Cerebri"/>
                <a:cs typeface="Cerebri"/>
                <a:sym typeface="Cerebri"/>
              </a:rPr>
              <a:t>Mempelajari mengenai konsep fundamental data science, manajemen database, pembuatan dashboard, hingga pemodelan machine learning.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326FA"/>
        </a:solidFill>
        <a:effectLst/>
      </p:bgPr>
    </p:bg>
    <p:spTree>
      <p:nvGrpSpPr>
        <p:cNvPr id="1" name=""/>
        <p:cNvGrpSpPr/>
        <p:nvPr/>
      </p:nvGrpSpPr>
      <p:grpSpPr>
        <a:xfrm>
          <a:off x="0" y="0"/>
          <a:ext cx="0" cy="0"/>
          <a:chOff x="0" y="0"/>
          <a:chExt cx="0" cy="0"/>
        </a:xfrm>
      </p:grpSpPr>
      <p:sp>
        <p:nvSpPr>
          <p:cNvPr id="2" name="Freeform 2"/>
          <p:cNvSpPr/>
          <p:nvPr/>
        </p:nvSpPr>
        <p:spPr>
          <a:xfrm>
            <a:off x="9144000" y="2686346"/>
            <a:ext cx="2974037" cy="3038607"/>
          </a:xfrm>
          <a:custGeom>
            <a:avLst/>
            <a:gdLst/>
            <a:ahLst/>
            <a:cxnLst/>
            <a:rect l="l" t="t" r="r" b="b"/>
            <a:pathLst>
              <a:path w="2974037" h="3038607">
                <a:moveTo>
                  <a:pt x="0" y="0"/>
                </a:moveTo>
                <a:lnTo>
                  <a:pt x="2974037" y="0"/>
                </a:lnTo>
                <a:lnTo>
                  <a:pt x="2974037" y="3038607"/>
                </a:lnTo>
                <a:lnTo>
                  <a:pt x="0" y="3038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931905" y="2061255"/>
            <a:ext cx="7327395" cy="732739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1428" r="-21428"/>
              </a:stretch>
            </a:blipFill>
          </p:spPr>
        </p:sp>
      </p:grpSp>
      <p:sp>
        <p:nvSpPr>
          <p:cNvPr id="5" name="Freeform 5"/>
          <p:cNvSpPr/>
          <p:nvPr/>
        </p:nvSpPr>
        <p:spPr>
          <a:xfrm rot="-6050350">
            <a:off x="-578521" y="8783393"/>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2700000">
            <a:off x="6759758" y="-1780828"/>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592267" y="2146980"/>
            <a:ext cx="7257856" cy="2650490"/>
          </a:xfrm>
          <a:prstGeom prst="rect">
            <a:avLst/>
          </a:prstGeom>
        </p:spPr>
        <p:txBody>
          <a:bodyPr lIns="0" tIns="0" rIns="0" bIns="0" rtlCol="0" anchor="t">
            <a:spAutoFit/>
          </a:bodyPr>
          <a:lstStyle/>
          <a:p>
            <a:pPr algn="l">
              <a:lnSpc>
                <a:spcPts val="6955"/>
              </a:lnSpc>
            </a:pPr>
            <a:r>
              <a:rPr lang="en-US" sz="6500" b="1">
                <a:solidFill>
                  <a:srgbClr val="FFFFFF"/>
                </a:solidFill>
                <a:latin typeface="Cerebri Heavy"/>
                <a:ea typeface="Cerebri Heavy"/>
                <a:cs typeface="Cerebri Heavy"/>
                <a:sym typeface="Cerebri Heavy"/>
              </a:rPr>
              <a:t>Gangguan Otak: Demensia, Alzheimer</a:t>
            </a:r>
          </a:p>
        </p:txBody>
      </p:sp>
      <p:sp>
        <p:nvSpPr>
          <p:cNvPr id="8" name="TextBox 8"/>
          <p:cNvSpPr txBox="1"/>
          <p:nvPr/>
        </p:nvSpPr>
        <p:spPr>
          <a:xfrm>
            <a:off x="1592267" y="5389709"/>
            <a:ext cx="7551733" cy="4249591"/>
          </a:xfrm>
          <a:prstGeom prst="rect">
            <a:avLst/>
          </a:prstGeom>
        </p:spPr>
        <p:txBody>
          <a:bodyPr lIns="0" tIns="0" rIns="0" bIns="0" rtlCol="0" anchor="t">
            <a:spAutoFit/>
          </a:bodyPr>
          <a:lstStyle/>
          <a:p>
            <a:pPr marL="580569" lvl="1" indent="-290285" algn="just">
              <a:lnSpc>
                <a:spcPts val="3065"/>
              </a:lnSpc>
              <a:buFont typeface="Arial"/>
              <a:buChar char="•"/>
            </a:pPr>
            <a:r>
              <a:rPr lang="en-US" sz="2689">
                <a:solidFill>
                  <a:srgbClr val="FFFFFF"/>
                </a:solidFill>
                <a:latin typeface="Univers"/>
                <a:ea typeface="Univers"/>
                <a:cs typeface="Univers"/>
                <a:sym typeface="Univers"/>
              </a:rPr>
              <a:t>Demensia adalah kondisi hilang ingatan yang timbul bersama gejala gangguan perilaku dan psikologis pada seseorang.</a:t>
            </a:r>
          </a:p>
          <a:p>
            <a:pPr algn="just">
              <a:lnSpc>
                <a:spcPts val="3065"/>
              </a:lnSpc>
            </a:pPr>
            <a:endParaRPr lang="en-US" sz="2689">
              <a:solidFill>
                <a:srgbClr val="FFFFFF"/>
              </a:solidFill>
              <a:latin typeface="Univers"/>
              <a:ea typeface="Univers"/>
              <a:cs typeface="Univers"/>
              <a:sym typeface="Univers"/>
            </a:endParaRPr>
          </a:p>
          <a:p>
            <a:pPr marL="580569" lvl="1" indent="-290285" algn="just">
              <a:lnSpc>
                <a:spcPts val="3065"/>
              </a:lnSpc>
              <a:buFont typeface="Arial"/>
              <a:buChar char="•"/>
            </a:pPr>
            <a:r>
              <a:rPr lang="en-US" sz="2689">
                <a:solidFill>
                  <a:srgbClr val="FFFFFF"/>
                </a:solidFill>
                <a:latin typeface="Univers"/>
                <a:ea typeface="Univers"/>
                <a:cs typeface="Univers"/>
                <a:sym typeface="Univers"/>
              </a:rPr>
              <a:t>Alzheimer adalah penyakit degeneratif otak dan penyebab paling umum dari demensia. Penyakit Alzheimer terjadi pada setiap dekade dewasa, tapi penyakit ini merupakan penyebab utama demensia pada lanjut usia  (Bahan Ajar 1 Penyakit Alzheimer, 2013).</a:t>
            </a:r>
          </a:p>
        </p:txBody>
      </p:sp>
      <p:sp>
        <p:nvSpPr>
          <p:cNvPr id="9" name="TextBox 9"/>
          <p:cNvSpPr txBox="1"/>
          <p:nvPr/>
        </p:nvSpPr>
        <p:spPr>
          <a:xfrm>
            <a:off x="12633968" y="990600"/>
            <a:ext cx="4865243" cy="763270"/>
          </a:xfrm>
          <a:prstGeom prst="rect">
            <a:avLst/>
          </a:prstGeom>
        </p:spPr>
        <p:txBody>
          <a:bodyPr lIns="0" tIns="0" rIns="0" bIns="0" rtlCol="0" anchor="t">
            <a:spAutoFit/>
          </a:bodyPr>
          <a:lstStyle/>
          <a:p>
            <a:pPr algn="l">
              <a:lnSpc>
                <a:spcPts val="3080"/>
              </a:lnSpc>
              <a:spcBef>
                <a:spcPct val="0"/>
              </a:spcBef>
            </a:pPr>
            <a:r>
              <a:rPr lang="en-US" sz="2200" b="1" spc="-44">
                <a:solidFill>
                  <a:srgbClr val="FFFFFF"/>
                </a:solidFill>
                <a:latin typeface="Cerebri Bold"/>
                <a:ea typeface="Cerebri Bold"/>
                <a:cs typeface="Cerebri Bold"/>
                <a:sym typeface="Cerebri Bold"/>
              </a:rPr>
              <a:t>SUMBER : </a:t>
            </a:r>
            <a:r>
              <a:rPr lang="en-US" sz="2200" b="1" u="sng" spc="-44">
                <a:solidFill>
                  <a:srgbClr val="FFFFFF"/>
                </a:solidFill>
                <a:latin typeface="Cerebri Bold"/>
                <a:ea typeface="Cerebri Bold"/>
                <a:cs typeface="Cerebri Bold"/>
                <a:sym typeface="Cerebri Bold"/>
                <a:hlinkClick r:id="rId7" tooltip="https://ukinstitute.org/journals/1/makein/article/view/32/33"/>
              </a:rPr>
              <a:t>MAJALAH KESEHATAN INDONESIA, 2021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9F2"/>
        </a:solidFill>
        <a:effectLst/>
      </p:bgPr>
    </p:bg>
    <p:spTree>
      <p:nvGrpSpPr>
        <p:cNvPr id="1" name=""/>
        <p:cNvGrpSpPr/>
        <p:nvPr/>
      </p:nvGrpSpPr>
      <p:grpSpPr>
        <a:xfrm>
          <a:off x="0" y="0"/>
          <a:ext cx="0" cy="0"/>
          <a:chOff x="0" y="0"/>
          <a:chExt cx="0" cy="0"/>
        </a:xfrm>
      </p:grpSpPr>
      <p:sp>
        <p:nvSpPr>
          <p:cNvPr id="2" name="Freeform 2"/>
          <p:cNvSpPr/>
          <p:nvPr/>
        </p:nvSpPr>
        <p:spPr>
          <a:xfrm>
            <a:off x="677431" y="2954372"/>
            <a:ext cx="2725416" cy="2784589"/>
          </a:xfrm>
          <a:custGeom>
            <a:avLst/>
            <a:gdLst/>
            <a:ahLst/>
            <a:cxnLst/>
            <a:rect l="l" t="t" r="r" b="b"/>
            <a:pathLst>
              <a:path w="2725416" h="2784589">
                <a:moveTo>
                  <a:pt x="0" y="0"/>
                </a:moveTo>
                <a:lnTo>
                  <a:pt x="2725416" y="0"/>
                </a:lnTo>
                <a:lnTo>
                  <a:pt x="2725416" y="2784589"/>
                </a:lnTo>
                <a:lnTo>
                  <a:pt x="0" y="27845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99469" y="2381537"/>
            <a:ext cx="6714847" cy="671484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p:spPr>
        </p:sp>
      </p:grpSp>
      <p:sp>
        <p:nvSpPr>
          <p:cNvPr id="5" name="Freeform 5"/>
          <p:cNvSpPr/>
          <p:nvPr/>
        </p:nvSpPr>
        <p:spPr>
          <a:xfrm rot="-6050350">
            <a:off x="-662025" y="8264522"/>
            <a:ext cx="3570582" cy="3561656"/>
          </a:xfrm>
          <a:custGeom>
            <a:avLst/>
            <a:gdLst/>
            <a:ahLst/>
            <a:cxnLst/>
            <a:rect l="l" t="t" r="r" b="b"/>
            <a:pathLst>
              <a:path w="3570582" h="3561656">
                <a:moveTo>
                  <a:pt x="0" y="0"/>
                </a:moveTo>
                <a:lnTo>
                  <a:pt x="3570582" y="0"/>
                </a:lnTo>
                <a:lnTo>
                  <a:pt x="3570582" y="3561655"/>
                </a:lnTo>
                <a:lnTo>
                  <a:pt x="0" y="35616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2700000">
            <a:off x="6692477" y="-1920918"/>
            <a:ext cx="3570582" cy="3561656"/>
          </a:xfrm>
          <a:custGeom>
            <a:avLst/>
            <a:gdLst/>
            <a:ahLst/>
            <a:cxnLst/>
            <a:rect l="l" t="t" r="r" b="b"/>
            <a:pathLst>
              <a:path w="3570582" h="3561656">
                <a:moveTo>
                  <a:pt x="0" y="0"/>
                </a:moveTo>
                <a:lnTo>
                  <a:pt x="3570583" y="0"/>
                </a:lnTo>
                <a:lnTo>
                  <a:pt x="3570583" y="3561656"/>
                </a:lnTo>
                <a:lnTo>
                  <a:pt x="0" y="3561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178679" y="2156916"/>
            <a:ext cx="7016762" cy="1368425"/>
          </a:xfrm>
          <a:prstGeom prst="rect">
            <a:avLst/>
          </a:prstGeom>
        </p:spPr>
        <p:txBody>
          <a:bodyPr lIns="0" tIns="0" rIns="0" bIns="0" rtlCol="0" anchor="t">
            <a:spAutoFit/>
          </a:bodyPr>
          <a:lstStyle/>
          <a:p>
            <a:pPr algn="l">
              <a:lnSpc>
                <a:spcPts val="5350"/>
              </a:lnSpc>
            </a:pPr>
            <a:r>
              <a:rPr lang="en-US" sz="5000" b="1">
                <a:solidFill>
                  <a:srgbClr val="8C52FF"/>
                </a:solidFill>
                <a:latin typeface="Cerebri Heavy"/>
                <a:ea typeface="Cerebri Heavy"/>
                <a:cs typeface="Cerebri Heavy"/>
                <a:sym typeface="Cerebri Heavy"/>
              </a:rPr>
              <a:t>Tanda-tanda Penyakit Alzheimer</a:t>
            </a:r>
          </a:p>
        </p:txBody>
      </p:sp>
      <p:sp>
        <p:nvSpPr>
          <p:cNvPr id="8" name="TextBox 8"/>
          <p:cNvSpPr txBox="1"/>
          <p:nvPr/>
        </p:nvSpPr>
        <p:spPr>
          <a:xfrm>
            <a:off x="9178679" y="3996031"/>
            <a:ext cx="7335992" cy="4265676"/>
          </a:xfrm>
          <a:prstGeom prst="rect">
            <a:avLst/>
          </a:prstGeom>
        </p:spPr>
        <p:txBody>
          <a:bodyPr lIns="0" tIns="0" rIns="0" bIns="0" rtlCol="0" anchor="t">
            <a:spAutoFit/>
          </a:bodyPr>
          <a:lstStyle/>
          <a:p>
            <a:pPr marL="496569" lvl="1" indent="-248284" algn="l">
              <a:lnSpc>
                <a:spcPts val="2621"/>
              </a:lnSpc>
              <a:buFont typeface="Arial"/>
              <a:buChar char="•"/>
            </a:pPr>
            <a:r>
              <a:rPr lang="en-US" sz="2299">
                <a:solidFill>
                  <a:srgbClr val="0F0707"/>
                </a:solidFill>
                <a:latin typeface="Univers"/>
                <a:ea typeface="Univers"/>
                <a:cs typeface="Univers"/>
                <a:sym typeface="Univers"/>
              </a:rPr>
              <a:t>Penurunan memori, bahasa, pemecahan masalah, dan keterampilan kognitif lainnya yang memengaruhi seseorang dalam melakukan aktivitas sehari-hari. Penurunan ini terjadi karena sel-sel saraf di bagian otak yang terlibat dalam fungsi kognitif telah rusak dan tidak lagi berfungsi normal (Alzheimer’s Association, 2017).</a:t>
            </a:r>
          </a:p>
          <a:p>
            <a:pPr marL="496569" lvl="1" indent="-248284" algn="l">
              <a:lnSpc>
                <a:spcPts val="2621"/>
              </a:lnSpc>
              <a:buFont typeface="Arial"/>
              <a:buChar char="•"/>
            </a:pPr>
            <a:r>
              <a:rPr lang="en-US" sz="2299">
                <a:solidFill>
                  <a:srgbClr val="0F0707"/>
                </a:solidFill>
                <a:latin typeface="Univers"/>
                <a:ea typeface="Univers"/>
                <a:cs typeface="Univers"/>
                <a:sym typeface="Univers"/>
              </a:rPr>
              <a:t>Terlihat adanya bukti </a:t>
            </a:r>
            <a:r>
              <a:rPr lang="en-US" sz="2299" b="1">
                <a:solidFill>
                  <a:srgbClr val="0F0707"/>
                </a:solidFill>
                <a:latin typeface="Univers Bold"/>
                <a:ea typeface="Univers Bold"/>
                <a:cs typeface="Univers Bold"/>
                <a:sym typeface="Univers Bold"/>
              </a:rPr>
              <a:t>otak menyusut (</a:t>
            </a:r>
            <a:r>
              <a:rPr lang="en-US" sz="2299" b="1" i="1">
                <a:solidFill>
                  <a:srgbClr val="0F0707"/>
                </a:solidFill>
                <a:latin typeface="Univers Bold Italics"/>
                <a:ea typeface="Univers Bold Italics"/>
                <a:cs typeface="Univers Bold Italics"/>
                <a:sym typeface="Univers Bold Italics"/>
              </a:rPr>
              <a:t>atrofi</a:t>
            </a:r>
            <a:r>
              <a:rPr lang="en-US" sz="2299" b="1">
                <a:solidFill>
                  <a:srgbClr val="0F0707"/>
                </a:solidFill>
                <a:latin typeface="Univers Bold"/>
                <a:ea typeface="Univers Bold"/>
                <a:cs typeface="Univers Bold"/>
                <a:sym typeface="Univers Bold"/>
              </a:rPr>
              <a:t>)</a:t>
            </a:r>
            <a:r>
              <a:rPr lang="en-US" sz="2299">
                <a:solidFill>
                  <a:srgbClr val="0F0707"/>
                </a:solidFill>
                <a:latin typeface="Univers"/>
                <a:ea typeface="Univers"/>
                <a:cs typeface="Univers"/>
                <a:sym typeface="Univers"/>
              </a:rPr>
              <a:t> yang bertambah parah dari waktu ke waktu (dilihat dari hasil </a:t>
            </a:r>
            <a:r>
              <a:rPr lang="en-US" sz="2299" i="1">
                <a:solidFill>
                  <a:srgbClr val="0F0707"/>
                </a:solidFill>
                <a:latin typeface="Univers Italics"/>
                <a:ea typeface="Univers Italics"/>
                <a:cs typeface="Univers Italics"/>
                <a:sym typeface="Univers Italics"/>
              </a:rPr>
              <a:t>scan</a:t>
            </a:r>
            <a:r>
              <a:rPr lang="en-US" sz="2299">
                <a:solidFill>
                  <a:srgbClr val="0F0707"/>
                </a:solidFill>
                <a:latin typeface="Univers"/>
                <a:ea typeface="Univers"/>
                <a:cs typeface="Univers"/>
                <a:sym typeface="Univers"/>
              </a:rPr>
              <a:t> yang dilakukan berulang kali).</a:t>
            </a:r>
          </a:p>
          <a:p>
            <a:pPr algn="l">
              <a:lnSpc>
                <a:spcPts val="2621"/>
              </a:lnSpc>
            </a:pPr>
            <a:endParaRPr lang="en-US" sz="2299">
              <a:solidFill>
                <a:srgbClr val="0F0707"/>
              </a:solidFill>
              <a:latin typeface="Univers"/>
              <a:ea typeface="Univers"/>
              <a:cs typeface="Univers"/>
              <a:sym typeface="Univers"/>
            </a:endParaRPr>
          </a:p>
        </p:txBody>
      </p:sp>
      <p:sp>
        <p:nvSpPr>
          <p:cNvPr id="9" name="TextBox 9"/>
          <p:cNvSpPr txBox="1"/>
          <p:nvPr/>
        </p:nvSpPr>
        <p:spPr>
          <a:xfrm>
            <a:off x="1123266" y="837217"/>
            <a:ext cx="4419987" cy="1153795"/>
          </a:xfrm>
          <a:prstGeom prst="rect">
            <a:avLst/>
          </a:prstGeom>
        </p:spPr>
        <p:txBody>
          <a:bodyPr lIns="0" tIns="0" rIns="0" bIns="0" rtlCol="0" anchor="t">
            <a:spAutoFit/>
          </a:bodyPr>
          <a:lstStyle/>
          <a:p>
            <a:pPr algn="l">
              <a:lnSpc>
                <a:spcPts val="3080"/>
              </a:lnSpc>
            </a:pPr>
            <a:r>
              <a:rPr lang="en-US" sz="2200" b="1" spc="-44">
                <a:solidFill>
                  <a:srgbClr val="000000"/>
                </a:solidFill>
                <a:latin typeface="Cerebri Bold"/>
                <a:ea typeface="Cerebri Bold"/>
                <a:cs typeface="Cerebri Bold"/>
                <a:sym typeface="Cerebri Bold"/>
              </a:rPr>
              <a:t>SUMBER : </a:t>
            </a:r>
            <a:r>
              <a:rPr lang="en-US" sz="2200" b="1" u="sng" spc="-44">
                <a:solidFill>
                  <a:srgbClr val="000000"/>
                </a:solidFill>
                <a:latin typeface="Cerebri Bold"/>
                <a:ea typeface="Cerebri Bold"/>
                <a:cs typeface="Cerebri Bold"/>
                <a:sym typeface="Cerebri Bold"/>
                <a:hlinkClick r:id="rId7" tooltip="https://ukinstitute.org/journals/1/makein/article/view/32/33"/>
              </a:rPr>
              <a:t>MAJALAH KESEHATAN INDONESIA, 2021</a:t>
            </a:r>
          </a:p>
          <a:p>
            <a:pPr algn="l">
              <a:lnSpc>
                <a:spcPts val="3080"/>
              </a:lnSpc>
              <a:spcBef>
                <a:spcPct val="0"/>
              </a:spcBef>
            </a:pPr>
            <a:endParaRPr lang="en-US" sz="2200" b="1" u="sng" spc="-44">
              <a:solidFill>
                <a:srgbClr val="000000"/>
              </a:solidFill>
              <a:latin typeface="Cerebri Bold"/>
              <a:ea typeface="Cerebri Bold"/>
              <a:cs typeface="Cerebri Bold"/>
              <a:sym typeface="Cerebri Bold"/>
              <a:hlinkClick r:id="rId7" tooltip="https://ukinstitute.org/journals/1/makein/article/view/32/3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326FA"/>
        </a:solidFill>
        <a:effectLst/>
      </p:bgPr>
    </p:bg>
    <p:spTree>
      <p:nvGrpSpPr>
        <p:cNvPr id="1" name=""/>
        <p:cNvGrpSpPr/>
        <p:nvPr/>
      </p:nvGrpSpPr>
      <p:grpSpPr>
        <a:xfrm>
          <a:off x="0" y="0"/>
          <a:ext cx="0" cy="0"/>
          <a:chOff x="0" y="0"/>
          <a:chExt cx="0" cy="0"/>
        </a:xfrm>
      </p:grpSpPr>
      <p:sp>
        <p:nvSpPr>
          <p:cNvPr id="2" name="Freeform 2"/>
          <p:cNvSpPr/>
          <p:nvPr/>
        </p:nvSpPr>
        <p:spPr>
          <a:xfrm rot="-6050350">
            <a:off x="-643792" y="8506172"/>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5474009" y="7610773"/>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6759758" y="-1780828"/>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027606" y="905177"/>
            <a:ext cx="3368267" cy="372745"/>
          </a:xfrm>
          <a:prstGeom prst="rect">
            <a:avLst/>
          </a:prstGeom>
        </p:spPr>
        <p:txBody>
          <a:bodyPr lIns="0" tIns="0" rIns="0" bIns="0" rtlCol="0" anchor="t">
            <a:spAutoFit/>
          </a:bodyPr>
          <a:lstStyle/>
          <a:p>
            <a:pPr algn="l">
              <a:lnSpc>
                <a:spcPts val="3080"/>
              </a:lnSpc>
              <a:spcBef>
                <a:spcPct val="0"/>
              </a:spcBef>
            </a:pPr>
            <a:r>
              <a:rPr lang="en-US" sz="2200" b="1" spc="-44">
                <a:solidFill>
                  <a:srgbClr val="FFFFFF"/>
                </a:solidFill>
                <a:latin typeface="Cerebri Bold"/>
                <a:ea typeface="Cerebri Bold"/>
                <a:cs typeface="Cerebri Bold"/>
                <a:sym typeface="Cerebri Bold"/>
              </a:rPr>
              <a:t>STUDIO SHODWE</a:t>
            </a:r>
          </a:p>
        </p:txBody>
      </p:sp>
      <p:sp>
        <p:nvSpPr>
          <p:cNvPr id="6" name="TextBox 6"/>
          <p:cNvSpPr txBox="1"/>
          <p:nvPr/>
        </p:nvSpPr>
        <p:spPr>
          <a:xfrm>
            <a:off x="2522806" y="2297476"/>
            <a:ext cx="9853353" cy="1375593"/>
          </a:xfrm>
          <a:prstGeom prst="rect">
            <a:avLst/>
          </a:prstGeom>
        </p:spPr>
        <p:txBody>
          <a:bodyPr lIns="0" tIns="0" rIns="0" bIns="0" rtlCol="0" anchor="t">
            <a:spAutoFit/>
          </a:bodyPr>
          <a:lstStyle/>
          <a:p>
            <a:pPr algn="l">
              <a:lnSpc>
                <a:spcPts val="10537"/>
              </a:lnSpc>
            </a:pPr>
            <a:r>
              <a:rPr lang="en-US" sz="9847" b="1" spc="-423">
                <a:solidFill>
                  <a:srgbClr val="FFFFFF"/>
                </a:solidFill>
                <a:latin typeface="Cerebri Heavy"/>
                <a:ea typeface="Cerebri Heavy"/>
                <a:cs typeface="Cerebri Heavy"/>
                <a:sym typeface="Cerebri Heavy"/>
              </a:rPr>
              <a:t>Memahami Data</a:t>
            </a:r>
          </a:p>
        </p:txBody>
      </p:sp>
      <p:sp>
        <p:nvSpPr>
          <p:cNvPr id="7" name="Freeform 7"/>
          <p:cNvSpPr/>
          <p:nvPr/>
        </p:nvSpPr>
        <p:spPr>
          <a:xfrm>
            <a:off x="1832620" y="5132076"/>
            <a:ext cx="444155" cy="444155"/>
          </a:xfrm>
          <a:custGeom>
            <a:avLst/>
            <a:gdLst/>
            <a:ahLst/>
            <a:cxnLst/>
            <a:rect l="l" t="t" r="r" b="b"/>
            <a:pathLst>
              <a:path w="444155" h="444155">
                <a:moveTo>
                  <a:pt x="0" y="0"/>
                </a:moveTo>
                <a:lnTo>
                  <a:pt x="444155" y="0"/>
                </a:lnTo>
                <a:lnTo>
                  <a:pt x="444155" y="444155"/>
                </a:lnTo>
                <a:lnTo>
                  <a:pt x="0" y="4441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832620" y="5695733"/>
            <a:ext cx="444155" cy="444155"/>
          </a:xfrm>
          <a:custGeom>
            <a:avLst/>
            <a:gdLst/>
            <a:ahLst/>
            <a:cxnLst/>
            <a:rect l="l" t="t" r="r" b="b"/>
            <a:pathLst>
              <a:path w="444155" h="444155">
                <a:moveTo>
                  <a:pt x="0" y="0"/>
                </a:moveTo>
                <a:lnTo>
                  <a:pt x="444155" y="0"/>
                </a:lnTo>
                <a:lnTo>
                  <a:pt x="444155" y="444154"/>
                </a:lnTo>
                <a:lnTo>
                  <a:pt x="0" y="444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832620" y="6259389"/>
            <a:ext cx="444155" cy="444155"/>
          </a:xfrm>
          <a:custGeom>
            <a:avLst/>
            <a:gdLst/>
            <a:ahLst/>
            <a:cxnLst/>
            <a:rect l="l" t="t" r="r" b="b"/>
            <a:pathLst>
              <a:path w="444155" h="444155">
                <a:moveTo>
                  <a:pt x="0" y="0"/>
                </a:moveTo>
                <a:lnTo>
                  <a:pt x="444155" y="0"/>
                </a:lnTo>
                <a:lnTo>
                  <a:pt x="444155" y="444155"/>
                </a:lnTo>
                <a:lnTo>
                  <a:pt x="0" y="4441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832620" y="6823046"/>
            <a:ext cx="444155" cy="444155"/>
          </a:xfrm>
          <a:custGeom>
            <a:avLst/>
            <a:gdLst/>
            <a:ahLst/>
            <a:cxnLst/>
            <a:rect l="l" t="t" r="r" b="b"/>
            <a:pathLst>
              <a:path w="444155" h="444155">
                <a:moveTo>
                  <a:pt x="0" y="0"/>
                </a:moveTo>
                <a:lnTo>
                  <a:pt x="444155" y="0"/>
                </a:lnTo>
                <a:lnTo>
                  <a:pt x="444155" y="444155"/>
                </a:lnTo>
                <a:lnTo>
                  <a:pt x="0" y="4441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832620" y="4568419"/>
            <a:ext cx="444155" cy="444155"/>
          </a:xfrm>
          <a:custGeom>
            <a:avLst/>
            <a:gdLst/>
            <a:ahLst/>
            <a:cxnLst/>
            <a:rect l="l" t="t" r="r" b="b"/>
            <a:pathLst>
              <a:path w="444155" h="444155">
                <a:moveTo>
                  <a:pt x="0" y="0"/>
                </a:moveTo>
                <a:lnTo>
                  <a:pt x="444155" y="0"/>
                </a:lnTo>
                <a:lnTo>
                  <a:pt x="444155" y="444155"/>
                </a:lnTo>
                <a:lnTo>
                  <a:pt x="0" y="4441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2660580" y="4396969"/>
            <a:ext cx="13794800" cy="3612017"/>
          </a:xfrm>
          <a:prstGeom prst="rect">
            <a:avLst/>
          </a:prstGeom>
        </p:spPr>
        <p:txBody>
          <a:bodyPr lIns="0" tIns="0" rIns="0" bIns="0" rtlCol="0" anchor="t">
            <a:spAutoFit/>
          </a:bodyPr>
          <a:lstStyle/>
          <a:p>
            <a:pPr algn="l">
              <a:lnSpc>
                <a:spcPts val="4772"/>
              </a:lnSpc>
            </a:pPr>
            <a:r>
              <a:rPr lang="en-US" sz="2927" b="1">
                <a:solidFill>
                  <a:srgbClr val="FFFFFF"/>
                </a:solidFill>
                <a:latin typeface="Univers Bold"/>
                <a:ea typeface="Univers Bold"/>
                <a:cs typeface="Univers Bold"/>
                <a:sym typeface="Univers Bold"/>
              </a:rPr>
              <a:t>Dataset ini diperoleh melalui platform Kaggle</a:t>
            </a:r>
          </a:p>
          <a:p>
            <a:pPr algn="l">
              <a:lnSpc>
                <a:spcPts val="4772"/>
              </a:lnSpc>
            </a:pPr>
            <a:r>
              <a:rPr lang="en-US" sz="2927" b="1">
                <a:solidFill>
                  <a:srgbClr val="FFFFFF"/>
                </a:solidFill>
                <a:latin typeface="Univers Bold"/>
                <a:ea typeface="Univers Bold"/>
                <a:cs typeface="Univers Bold"/>
                <a:sym typeface="Univers Bold"/>
              </a:rPr>
              <a:t>Dataset ini memiliki 2.149 pasien dengan variabel ukur sebanyak 35 variabel</a:t>
            </a:r>
          </a:p>
          <a:p>
            <a:pPr algn="l">
              <a:lnSpc>
                <a:spcPts val="4772"/>
              </a:lnSpc>
            </a:pPr>
            <a:r>
              <a:rPr lang="en-US" sz="2927" b="1">
                <a:solidFill>
                  <a:srgbClr val="FFFFFF"/>
                </a:solidFill>
                <a:latin typeface="Univers Bold"/>
                <a:ea typeface="Univers Bold"/>
                <a:cs typeface="Univers Bold"/>
                <a:sym typeface="Univers Bold"/>
              </a:rPr>
              <a:t>Tidak ada data duplikat dan data yang hilang</a:t>
            </a:r>
          </a:p>
          <a:p>
            <a:pPr algn="l">
              <a:lnSpc>
                <a:spcPts val="4772"/>
              </a:lnSpc>
            </a:pPr>
            <a:r>
              <a:rPr lang="en-US" sz="2927" b="1">
                <a:solidFill>
                  <a:srgbClr val="FFFFFF"/>
                </a:solidFill>
                <a:latin typeface="Univers Bold"/>
                <a:ea typeface="Univers Bold"/>
                <a:cs typeface="Univers Bold"/>
                <a:sym typeface="Univers Bold"/>
              </a:rPr>
              <a:t>Outlier data masih wajar</a:t>
            </a:r>
          </a:p>
          <a:p>
            <a:pPr algn="l">
              <a:lnSpc>
                <a:spcPts val="4772"/>
              </a:lnSpc>
            </a:pPr>
            <a:r>
              <a:rPr lang="en-US" sz="2927" b="1">
                <a:solidFill>
                  <a:srgbClr val="FFFFFF"/>
                </a:solidFill>
                <a:latin typeface="Univers Bold"/>
                <a:ea typeface="Univers Bold"/>
                <a:cs typeface="Univers Bold"/>
                <a:sym typeface="Univers Bold"/>
              </a:rPr>
              <a:t>Melakukan seleksi variabel</a:t>
            </a:r>
          </a:p>
          <a:p>
            <a:pPr algn="l">
              <a:lnSpc>
                <a:spcPts val="4772"/>
              </a:lnSpc>
            </a:pPr>
            <a:endParaRPr lang="en-US" sz="2927" b="1">
              <a:solidFill>
                <a:srgbClr val="FFFFFF"/>
              </a:solidFill>
              <a:latin typeface="Univers Bold"/>
              <a:ea typeface="Univers Bold"/>
              <a:cs typeface="Univers Bold"/>
              <a:sym typeface="Univer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9F2"/>
        </a:solidFill>
        <a:effectLst/>
      </p:bgPr>
    </p:bg>
    <p:spTree>
      <p:nvGrpSpPr>
        <p:cNvPr id="1" name=""/>
        <p:cNvGrpSpPr/>
        <p:nvPr/>
      </p:nvGrpSpPr>
      <p:grpSpPr>
        <a:xfrm>
          <a:off x="0" y="0"/>
          <a:ext cx="0" cy="0"/>
          <a:chOff x="0" y="0"/>
          <a:chExt cx="0" cy="0"/>
        </a:xfrm>
      </p:grpSpPr>
      <p:sp>
        <p:nvSpPr>
          <p:cNvPr id="2" name="Freeform 2"/>
          <p:cNvSpPr/>
          <p:nvPr/>
        </p:nvSpPr>
        <p:spPr>
          <a:xfrm>
            <a:off x="9805493" y="2104893"/>
            <a:ext cx="2974037" cy="3038607"/>
          </a:xfrm>
          <a:custGeom>
            <a:avLst/>
            <a:gdLst/>
            <a:ahLst/>
            <a:cxnLst/>
            <a:rect l="l" t="t" r="r" b="b"/>
            <a:pathLst>
              <a:path w="2974037" h="3038607">
                <a:moveTo>
                  <a:pt x="0" y="0"/>
                </a:moveTo>
                <a:lnTo>
                  <a:pt x="2974037" y="0"/>
                </a:lnTo>
                <a:lnTo>
                  <a:pt x="2974037" y="3038607"/>
                </a:lnTo>
                <a:lnTo>
                  <a:pt x="0" y="3038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931905" y="1930905"/>
            <a:ext cx="7327395" cy="732739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3126" r="-23126"/>
              </a:stretch>
            </a:blipFill>
          </p:spPr>
        </p:sp>
      </p:grpSp>
      <p:sp>
        <p:nvSpPr>
          <p:cNvPr id="5" name="Freeform 5"/>
          <p:cNvSpPr/>
          <p:nvPr/>
        </p:nvSpPr>
        <p:spPr>
          <a:xfrm rot="-6050350">
            <a:off x="-757685" y="8506172"/>
            <a:ext cx="3570582" cy="3561656"/>
          </a:xfrm>
          <a:custGeom>
            <a:avLst/>
            <a:gdLst/>
            <a:ahLst/>
            <a:cxnLst/>
            <a:rect l="l" t="t" r="r" b="b"/>
            <a:pathLst>
              <a:path w="3570582" h="3561656">
                <a:moveTo>
                  <a:pt x="0" y="0"/>
                </a:moveTo>
                <a:lnTo>
                  <a:pt x="3570582" y="0"/>
                </a:lnTo>
                <a:lnTo>
                  <a:pt x="3570582" y="3561656"/>
                </a:lnTo>
                <a:lnTo>
                  <a:pt x="0" y="3561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2700000">
            <a:off x="7546227" y="-1922818"/>
            <a:ext cx="3570582" cy="3561656"/>
          </a:xfrm>
          <a:custGeom>
            <a:avLst/>
            <a:gdLst/>
            <a:ahLst/>
            <a:cxnLst/>
            <a:rect l="l" t="t" r="r" b="b"/>
            <a:pathLst>
              <a:path w="3570582" h="3561656">
                <a:moveTo>
                  <a:pt x="0" y="0"/>
                </a:moveTo>
                <a:lnTo>
                  <a:pt x="3570582" y="0"/>
                </a:lnTo>
                <a:lnTo>
                  <a:pt x="3570582" y="3561655"/>
                </a:lnTo>
                <a:lnTo>
                  <a:pt x="0" y="35616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316925" y="2021791"/>
            <a:ext cx="7827075" cy="2411687"/>
          </a:xfrm>
          <a:prstGeom prst="rect">
            <a:avLst/>
          </a:prstGeom>
        </p:spPr>
        <p:txBody>
          <a:bodyPr lIns="0" tIns="0" rIns="0" bIns="0" rtlCol="0" anchor="t">
            <a:spAutoFit/>
          </a:bodyPr>
          <a:lstStyle/>
          <a:p>
            <a:pPr algn="l">
              <a:lnSpc>
                <a:spcPts val="9380"/>
              </a:lnSpc>
            </a:pPr>
            <a:r>
              <a:rPr lang="en-US" sz="8766" b="1" spc="-447">
                <a:solidFill>
                  <a:srgbClr val="8326FA"/>
                </a:solidFill>
                <a:latin typeface="Cerebri Heavy"/>
                <a:ea typeface="Cerebri Heavy"/>
                <a:cs typeface="Cerebri Heavy"/>
                <a:sym typeface="Cerebri Heavy"/>
              </a:rPr>
              <a:t>Analisis Objektif</a:t>
            </a:r>
          </a:p>
        </p:txBody>
      </p:sp>
      <p:sp>
        <p:nvSpPr>
          <p:cNvPr id="8" name="TextBox 8"/>
          <p:cNvSpPr txBox="1"/>
          <p:nvPr/>
        </p:nvSpPr>
        <p:spPr>
          <a:xfrm>
            <a:off x="1316925" y="4710469"/>
            <a:ext cx="6909243" cy="3659886"/>
          </a:xfrm>
          <a:prstGeom prst="rect">
            <a:avLst/>
          </a:prstGeom>
        </p:spPr>
        <p:txBody>
          <a:bodyPr lIns="0" tIns="0" rIns="0" bIns="0" rtlCol="0" anchor="t">
            <a:spAutoFit/>
          </a:bodyPr>
          <a:lstStyle/>
          <a:p>
            <a:pPr algn="just">
              <a:lnSpc>
                <a:spcPts val="3191"/>
              </a:lnSpc>
            </a:pPr>
            <a:r>
              <a:rPr lang="en-US" sz="2799">
                <a:solidFill>
                  <a:srgbClr val="0F0707"/>
                </a:solidFill>
                <a:latin typeface="Univers"/>
                <a:ea typeface="Univers"/>
                <a:cs typeface="Univers"/>
                <a:sym typeface="Univers"/>
              </a:rPr>
              <a:t>Menganalisis faktor-faktor yang memungkinkan terkena Alzheimer dengan eksplorasi analisis data (EDA) berdasarkan hasil pemeriksaan kognitif, rekam medis, faktor gaya hidup pasien, gejala yang dialami hingga informasi demografi pasien untuk mengidentifikasi kontributor utama dalam memprediksi diagnosis penyakit ini.</a:t>
            </a:r>
          </a:p>
        </p:txBody>
      </p:sp>
      <p:sp>
        <p:nvSpPr>
          <p:cNvPr id="9" name="TextBox 9"/>
          <p:cNvSpPr txBox="1"/>
          <p:nvPr/>
        </p:nvSpPr>
        <p:spPr>
          <a:xfrm>
            <a:off x="15233623" y="828636"/>
            <a:ext cx="2025677" cy="708025"/>
          </a:xfrm>
          <a:prstGeom prst="rect">
            <a:avLst/>
          </a:prstGeom>
        </p:spPr>
        <p:txBody>
          <a:bodyPr lIns="0" tIns="0" rIns="0" bIns="0" rtlCol="0" anchor="t">
            <a:spAutoFit/>
          </a:bodyPr>
          <a:lstStyle/>
          <a:p>
            <a:pPr algn="r">
              <a:lnSpc>
                <a:spcPts val="5450"/>
              </a:lnSpc>
            </a:pPr>
            <a:r>
              <a:rPr lang="en-US" sz="5000">
                <a:solidFill>
                  <a:srgbClr val="0F0707"/>
                </a:solidFill>
                <a:latin typeface="League Spartan"/>
                <a:ea typeface="League Spartan"/>
                <a:cs typeface="League Spartan"/>
                <a:sym typeface="League Spartan"/>
              </a:rPr>
              <a:t>03.</a:t>
            </a:r>
          </a:p>
        </p:txBody>
      </p:sp>
      <p:sp>
        <p:nvSpPr>
          <p:cNvPr id="10" name="TextBox 10"/>
          <p:cNvSpPr txBox="1"/>
          <p:nvPr/>
        </p:nvSpPr>
        <p:spPr>
          <a:xfrm>
            <a:off x="1027606" y="905177"/>
            <a:ext cx="3368267" cy="372745"/>
          </a:xfrm>
          <a:prstGeom prst="rect">
            <a:avLst/>
          </a:prstGeom>
        </p:spPr>
        <p:txBody>
          <a:bodyPr lIns="0" tIns="0" rIns="0" bIns="0" rtlCol="0" anchor="t">
            <a:spAutoFit/>
          </a:bodyPr>
          <a:lstStyle/>
          <a:p>
            <a:pPr algn="l">
              <a:lnSpc>
                <a:spcPts val="3080"/>
              </a:lnSpc>
              <a:spcBef>
                <a:spcPct val="0"/>
              </a:spcBef>
            </a:pPr>
            <a:r>
              <a:rPr lang="en-US" sz="2200" b="1" spc="-44">
                <a:solidFill>
                  <a:srgbClr val="0F0707"/>
                </a:solidFill>
                <a:latin typeface="Cerebri Bold"/>
                <a:ea typeface="Cerebri Bold"/>
                <a:cs typeface="Cerebri Bold"/>
                <a:sym typeface="Cerebri Bold"/>
              </a:rPr>
              <a:t>STUDIO SHODWE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1537</Words>
  <Application>Microsoft Office PowerPoint</Application>
  <PresentationFormat>Custom</PresentationFormat>
  <Paragraphs>217</Paragraphs>
  <Slides>28</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28</vt:i4>
      </vt:variant>
    </vt:vector>
  </HeadingPairs>
  <TitlesOfParts>
    <vt:vector size="45" baseType="lpstr">
      <vt:lpstr>Arial</vt:lpstr>
      <vt:lpstr>Glacial Indifference Bold</vt:lpstr>
      <vt:lpstr>Univers Italics</vt:lpstr>
      <vt:lpstr>Cerebri Italics</vt:lpstr>
      <vt:lpstr>Cerebri Bold</vt:lpstr>
      <vt:lpstr>Calibri</vt:lpstr>
      <vt:lpstr>Cerebri Heavy</vt:lpstr>
      <vt:lpstr>Cerebri Bold Italics</vt:lpstr>
      <vt:lpstr>Cerebri Heavy Italics</vt:lpstr>
      <vt:lpstr>Univers</vt:lpstr>
      <vt:lpstr>Univers Bold Italics</vt:lpstr>
      <vt:lpstr>Canva Sans Bold</vt:lpstr>
      <vt:lpstr>League Spartan</vt:lpstr>
      <vt:lpstr>Cerebri</vt:lpstr>
      <vt:lpstr>Univers Bold</vt:lpstr>
      <vt:lpstr>Glacial Indifference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Pemodelan Klasifikasi Penyakit Alzheimer</dc:title>
  <cp:lastModifiedBy>ACER</cp:lastModifiedBy>
  <cp:revision>2</cp:revision>
  <dcterms:created xsi:type="dcterms:W3CDTF">2006-08-16T00:00:00Z</dcterms:created>
  <dcterms:modified xsi:type="dcterms:W3CDTF">2025-11-01T01:23:41Z</dcterms:modified>
  <dc:identifier>DAG11PgCmIg</dc:identifier>
</cp:coreProperties>
</file>